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Lst>
  <p:notesMasterIdLst>
    <p:notesMasterId r:id="rId40"/>
  </p:notesMasterIdLst>
  <p:sldIdLst>
    <p:sldId id="256" r:id="rId2"/>
    <p:sldId id="259" r:id="rId3"/>
    <p:sldId id="300" r:id="rId4"/>
    <p:sldId id="312" r:id="rId5"/>
    <p:sldId id="260" r:id="rId6"/>
    <p:sldId id="286" r:id="rId7"/>
    <p:sldId id="257" r:id="rId8"/>
    <p:sldId id="299" r:id="rId9"/>
    <p:sldId id="292" r:id="rId10"/>
    <p:sldId id="302" r:id="rId11"/>
    <p:sldId id="291" r:id="rId12"/>
    <p:sldId id="296" r:id="rId13"/>
    <p:sldId id="314" r:id="rId14"/>
    <p:sldId id="311" r:id="rId15"/>
    <p:sldId id="309" r:id="rId16"/>
    <p:sldId id="310" r:id="rId17"/>
    <p:sldId id="318" r:id="rId18"/>
    <p:sldId id="294" r:id="rId19"/>
    <p:sldId id="288" r:id="rId20"/>
    <p:sldId id="308" r:id="rId21"/>
    <p:sldId id="319" r:id="rId22"/>
    <p:sldId id="297" r:id="rId23"/>
    <p:sldId id="317" r:id="rId24"/>
    <p:sldId id="316" r:id="rId25"/>
    <p:sldId id="303" r:id="rId26"/>
    <p:sldId id="305" r:id="rId27"/>
    <p:sldId id="306" r:id="rId28"/>
    <p:sldId id="307" r:id="rId29"/>
    <p:sldId id="298" r:id="rId30"/>
    <p:sldId id="301" r:id="rId31"/>
    <p:sldId id="313" r:id="rId32"/>
    <p:sldId id="293" r:id="rId33"/>
    <p:sldId id="289" r:id="rId34"/>
    <p:sldId id="290" r:id="rId35"/>
    <p:sldId id="279" r:id="rId36"/>
    <p:sldId id="275" r:id="rId37"/>
    <p:sldId id="304" r:id="rId38"/>
    <p:sldId id="287" r:id="rId3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D2DA1DB-627D-4E60-8EAF-CD963E81AC0C}">
  <a:tblStyle styleId="{4D2DA1DB-627D-4E60-8EAF-CD963E81AC0C}"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b="off" i="off"/>
      <a:tcStyle>
        <a:tcBdr/>
        <a:fill>
          <a:solidFill>
            <a:srgbClr val="D0DEEF"/>
          </a:solidFill>
        </a:fill>
      </a:tcStyle>
    </a:band1H>
    <a:band2H>
      <a:tcTxStyle b="off" i="off"/>
      <a:tcStyle>
        <a:tcBdr/>
      </a:tcStyle>
    </a:band2H>
    <a:band1V>
      <a:tcTxStyle b="off" i="off"/>
      <a:tcStyle>
        <a:tcBdr/>
        <a:fill>
          <a:solidFill>
            <a:srgbClr val="D0DEEF"/>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58" autoAdjust="0"/>
    <p:restoredTop sz="96353" autoAdjust="0"/>
  </p:normalViewPr>
  <p:slideViewPr>
    <p:cSldViewPr snapToGrid="0">
      <p:cViewPr varScale="1">
        <p:scale>
          <a:sx n="90" d="100"/>
          <a:sy n="90" d="100"/>
        </p:scale>
        <p:origin x="546" y="7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
        <p:cNvGrpSpPr/>
        <p:nvPr/>
      </p:nvGrpSpPr>
      <p:grpSpPr>
        <a:xfrm>
          <a:off x="0" y="0"/>
          <a:ext cx="0" cy="0"/>
          <a:chOff x="0" y="0"/>
          <a:chExt cx="0" cy="0"/>
        </a:xfrm>
      </p:grpSpPr>
      <p:sp>
        <p:nvSpPr>
          <p:cNvPr id="13" name="Google Shape;1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r>
              <a:rPr lang="es-MX" b="1" i="0" dirty="0" err="1">
                <a:solidFill>
                  <a:srgbClr val="D1D5DB"/>
                </a:solidFill>
                <a:effectLst/>
                <a:latin typeface="Söhne"/>
              </a:rPr>
              <a:t>Slide</a:t>
            </a:r>
            <a:r>
              <a:rPr lang="es-MX" b="1" i="0" dirty="0">
                <a:solidFill>
                  <a:srgbClr val="D1D5DB"/>
                </a:solidFill>
                <a:effectLst/>
                <a:latin typeface="Söhne"/>
              </a:rPr>
              <a:t> 1: Título</a:t>
            </a:r>
            <a:endParaRPr lang="es-MX" b="0" i="0" dirty="0">
              <a:solidFill>
                <a:srgbClr val="D1D5DB"/>
              </a:solidFill>
              <a:effectLst/>
              <a:latin typeface="Söhne"/>
            </a:endParaRPr>
          </a:p>
          <a:p>
            <a:pPr algn="l">
              <a:buFont typeface="Arial" panose="020B0604020202020204" pitchFamily="34" charset="0"/>
              <a:buChar char="•"/>
            </a:pPr>
            <a:r>
              <a:rPr lang="es-MX" b="0" i="0" dirty="0">
                <a:solidFill>
                  <a:srgbClr val="D1D5DB"/>
                </a:solidFill>
                <a:effectLst/>
                <a:latin typeface="Söhne"/>
              </a:rPr>
              <a:t>Título: "</a:t>
            </a:r>
            <a:r>
              <a:rPr lang="es-MX" b="0" i="0" dirty="0" err="1">
                <a:solidFill>
                  <a:srgbClr val="D1D5DB"/>
                </a:solidFill>
                <a:effectLst/>
                <a:latin typeface="Söhne"/>
              </a:rPr>
              <a:t>Anomaly</a:t>
            </a:r>
            <a:r>
              <a:rPr lang="es-MX" b="0" i="0" dirty="0">
                <a:solidFill>
                  <a:srgbClr val="D1D5DB"/>
                </a:solidFill>
                <a:effectLst/>
                <a:latin typeface="Söhne"/>
              </a:rPr>
              <a:t> </a:t>
            </a:r>
            <a:r>
              <a:rPr lang="es-MX" b="0" i="0" dirty="0" err="1">
                <a:solidFill>
                  <a:srgbClr val="D1D5DB"/>
                </a:solidFill>
                <a:effectLst/>
                <a:latin typeface="Söhne"/>
              </a:rPr>
              <a:t>Detection</a:t>
            </a:r>
            <a:r>
              <a:rPr lang="es-MX" b="0" i="0" dirty="0">
                <a:solidFill>
                  <a:srgbClr val="D1D5DB"/>
                </a:solidFill>
                <a:effectLst/>
                <a:latin typeface="Söhne"/>
              </a:rPr>
              <a:t> in </a:t>
            </a:r>
            <a:r>
              <a:rPr lang="es-MX" b="0" i="0" dirty="0" err="1">
                <a:solidFill>
                  <a:srgbClr val="D1D5DB"/>
                </a:solidFill>
                <a:effectLst/>
                <a:latin typeface="Söhne"/>
              </a:rPr>
              <a:t>Brain</a:t>
            </a:r>
            <a:r>
              <a:rPr lang="es-MX" b="0" i="0" dirty="0">
                <a:solidFill>
                  <a:srgbClr val="D1D5DB"/>
                </a:solidFill>
                <a:effectLst/>
                <a:latin typeface="Söhne"/>
              </a:rPr>
              <a:t> MRI: Una Revisión de los Últimos Avances"</a:t>
            </a:r>
          </a:p>
          <a:p>
            <a:pPr algn="l">
              <a:buFont typeface="Arial" panose="020B0604020202020204" pitchFamily="34" charset="0"/>
              <a:buChar char="•"/>
            </a:pPr>
            <a:r>
              <a:rPr lang="es-MX" b="0" i="0" dirty="0">
                <a:solidFill>
                  <a:srgbClr val="D1D5DB"/>
                </a:solidFill>
                <a:effectLst/>
                <a:latin typeface="Söhne"/>
              </a:rPr>
              <a:t>Subtítulo: "Explorando Algoritmos y Herramientas Innovadoras"</a:t>
            </a:r>
          </a:p>
          <a:p>
            <a:pPr algn="l"/>
            <a:r>
              <a:rPr lang="es-MX" b="1" i="0" dirty="0" err="1">
                <a:solidFill>
                  <a:srgbClr val="D1D5DB"/>
                </a:solidFill>
                <a:effectLst/>
                <a:latin typeface="Söhne"/>
              </a:rPr>
              <a:t>Slide</a:t>
            </a:r>
            <a:r>
              <a:rPr lang="es-MX" b="1" i="0" dirty="0">
                <a:solidFill>
                  <a:srgbClr val="D1D5DB"/>
                </a:solidFill>
                <a:effectLst/>
                <a:latin typeface="Söhne"/>
              </a:rPr>
              <a:t> 2: Introducción</a:t>
            </a:r>
            <a:endParaRPr lang="es-MX" b="0" i="0" dirty="0">
              <a:solidFill>
                <a:srgbClr val="D1D5DB"/>
              </a:solidFill>
              <a:effectLst/>
              <a:latin typeface="Söhne"/>
            </a:endParaRPr>
          </a:p>
          <a:p>
            <a:pPr algn="l">
              <a:buFont typeface="Arial" panose="020B0604020202020204" pitchFamily="34" charset="0"/>
              <a:buChar char="•"/>
            </a:pPr>
            <a:r>
              <a:rPr lang="es-MX" b="0" i="0" dirty="0">
                <a:solidFill>
                  <a:srgbClr val="D1D5DB"/>
                </a:solidFill>
                <a:effectLst/>
                <a:latin typeface="Söhne"/>
              </a:rPr>
              <a:t>Breve introducción al tema.</a:t>
            </a:r>
          </a:p>
          <a:p>
            <a:pPr algn="l">
              <a:buFont typeface="Arial" panose="020B0604020202020204" pitchFamily="34" charset="0"/>
              <a:buChar char="•"/>
            </a:pPr>
            <a:r>
              <a:rPr lang="es-MX" b="0" i="0" dirty="0">
                <a:solidFill>
                  <a:srgbClr val="D1D5DB"/>
                </a:solidFill>
                <a:effectLst/>
                <a:latin typeface="Söhne"/>
              </a:rPr>
              <a:t>Justificación de la importancia de la detección de anomalías en imágenes de resonancia magnética cerebral (MRI).</a:t>
            </a:r>
          </a:p>
          <a:p>
            <a:pPr algn="l"/>
            <a:r>
              <a:rPr lang="es-MX" b="1" i="0" dirty="0" err="1">
                <a:solidFill>
                  <a:srgbClr val="D1D5DB"/>
                </a:solidFill>
                <a:effectLst/>
                <a:latin typeface="Söhne"/>
              </a:rPr>
              <a:t>Slide</a:t>
            </a:r>
            <a:r>
              <a:rPr lang="es-MX" b="1" i="0" dirty="0">
                <a:solidFill>
                  <a:srgbClr val="D1D5DB"/>
                </a:solidFill>
                <a:effectLst/>
                <a:latin typeface="Söhne"/>
              </a:rPr>
              <a:t> 3: Objetivos de la Presentación</a:t>
            </a:r>
            <a:endParaRPr lang="es-MX" b="0" i="0" dirty="0">
              <a:solidFill>
                <a:srgbClr val="D1D5DB"/>
              </a:solidFill>
              <a:effectLst/>
              <a:latin typeface="Söhne"/>
            </a:endParaRPr>
          </a:p>
          <a:p>
            <a:pPr algn="l">
              <a:buFont typeface="Arial" panose="020B0604020202020204" pitchFamily="34" charset="0"/>
              <a:buChar char="•"/>
            </a:pPr>
            <a:r>
              <a:rPr lang="es-MX" b="0" i="0" dirty="0">
                <a:solidFill>
                  <a:srgbClr val="D1D5DB"/>
                </a:solidFill>
                <a:effectLst/>
                <a:latin typeface="Söhne"/>
              </a:rPr>
              <a:t>Enumerar los objetivos que cubrirá la presentación.</a:t>
            </a:r>
          </a:p>
          <a:p>
            <a:pPr algn="l"/>
            <a:r>
              <a:rPr lang="es-MX" b="1" i="0" dirty="0" err="1">
                <a:solidFill>
                  <a:srgbClr val="D1D5DB"/>
                </a:solidFill>
                <a:effectLst/>
                <a:latin typeface="Söhne"/>
              </a:rPr>
              <a:t>Slide</a:t>
            </a:r>
            <a:r>
              <a:rPr lang="es-MX" b="1" i="0" dirty="0">
                <a:solidFill>
                  <a:srgbClr val="D1D5DB"/>
                </a:solidFill>
                <a:effectLst/>
                <a:latin typeface="Söhne"/>
              </a:rPr>
              <a:t> 4: Contexto</a:t>
            </a:r>
            <a:endParaRPr lang="es-MX" b="0" i="0" dirty="0">
              <a:solidFill>
                <a:srgbClr val="D1D5DB"/>
              </a:solidFill>
              <a:effectLst/>
              <a:latin typeface="Söhne"/>
            </a:endParaRPr>
          </a:p>
          <a:p>
            <a:pPr algn="l">
              <a:buFont typeface="Arial" panose="020B0604020202020204" pitchFamily="34" charset="0"/>
              <a:buChar char="•"/>
            </a:pPr>
            <a:r>
              <a:rPr lang="es-MX" b="0" i="0" dirty="0">
                <a:solidFill>
                  <a:srgbClr val="D1D5DB"/>
                </a:solidFill>
                <a:effectLst/>
                <a:latin typeface="Söhne"/>
              </a:rPr>
              <a:t>Resumen del estado actual de la detección de anomalías en MRI cerebral.</a:t>
            </a:r>
          </a:p>
          <a:p>
            <a:pPr algn="l">
              <a:buFont typeface="Arial" panose="020B0604020202020204" pitchFamily="34" charset="0"/>
              <a:buChar char="•"/>
            </a:pPr>
            <a:r>
              <a:rPr lang="es-MX" b="0" i="0" dirty="0">
                <a:solidFill>
                  <a:srgbClr val="D1D5DB"/>
                </a:solidFill>
                <a:effectLst/>
                <a:latin typeface="Söhne"/>
              </a:rPr>
              <a:t>Estadísticas sobre la prevalencia de enfermedades cerebrales y la importancia de la detección temprana.</a:t>
            </a:r>
          </a:p>
          <a:p>
            <a:pPr algn="l"/>
            <a:r>
              <a:rPr lang="es-MX" b="1" i="0" dirty="0" err="1">
                <a:solidFill>
                  <a:srgbClr val="D1D5DB"/>
                </a:solidFill>
                <a:effectLst/>
                <a:latin typeface="Söhne"/>
              </a:rPr>
              <a:t>Slide</a:t>
            </a:r>
            <a:r>
              <a:rPr lang="es-MX" b="1" i="0" dirty="0">
                <a:solidFill>
                  <a:srgbClr val="D1D5DB"/>
                </a:solidFill>
                <a:effectLst/>
                <a:latin typeface="Söhne"/>
              </a:rPr>
              <a:t> 5: Métodos Tradicionales</a:t>
            </a:r>
            <a:endParaRPr lang="es-MX" b="0" i="0" dirty="0">
              <a:solidFill>
                <a:srgbClr val="D1D5DB"/>
              </a:solidFill>
              <a:effectLst/>
              <a:latin typeface="Söhne"/>
            </a:endParaRPr>
          </a:p>
          <a:p>
            <a:pPr algn="l">
              <a:buFont typeface="Arial" panose="020B0604020202020204" pitchFamily="34" charset="0"/>
              <a:buChar char="•"/>
            </a:pPr>
            <a:r>
              <a:rPr lang="es-MX" b="0" i="0" dirty="0">
                <a:solidFill>
                  <a:srgbClr val="D1D5DB"/>
                </a:solidFill>
                <a:effectLst/>
                <a:latin typeface="Söhne"/>
              </a:rPr>
              <a:t>Breve descripción de métodos tradicionales utilizados anteriormente en la detección de anomalías en MRI cerebral.</a:t>
            </a:r>
          </a:p>
          <a:p>
            <a:pPr algn="l"/>
            <a:r>
              <a:rPr lang="es-MX" b="1" i="0" dirty="0" err="1">
                <a:solidFill>
                  <a:srgbClr val="D1D5DB"/>
                </a:solidFill>
                <a:effectLst/>
                <a:latin typeface="Söhne"/>
              </a:rPr>
              <a:t>Slide</a:t>
            </a:r>
            <a:r>
              <a:rPr lang="es-MX" b="1" i="0" dirty="0">
                <a:solidFill>
                  <a:srgbClr val="D1D5DB"/>
                </a:solidFill>
                <a:effectLst/>
                <a:latin typeface="Söhne"/>
              </a:rPr>
              <a:t> 6-10: Algoritmos Modernos</a:t>
            </a:r>
            <a:endParaRPr lang="es-MX" b="0" i="0" dirty="0">
              <a:solidFill>
                <a:srgbClr val="D1D5DB"/>
              </a:solidFill>
              <a:effectLst/>
              <a:latin typeface="Söhne"/>
            </a:endParaRPr>
          </a:p>
          <a:p>
            <a:pPr algn="l">
              <a:buFont typeface="Arial" panose="020B0604020202020204" pitchFamily="34" charset="0"/>
              <a:buChar char="•"/>
            </a:pPr>
            <a:r>
              <a:rPr lang="es-MX" b="0" i="0" dirty="0" err="1">
                <a:solidFill>
                  <a:srgbClr val="D1D5DB"/>
                </a:solidFill>
                <a:effectLst/>
                <a:latin typeface="Söhne"/>
              </a:rPr>
              <a:t>Slide</a:t>
            </a:r>
            <a:r>
              <a:rPr lang="es-MX" b="0" i="0" dirty="0">
                <a:solidFill>
                  <a:srgbClr val="D1D5DB"/>
                </a:solidFill>
                <a:effectLst/>
                <a:latin typeface="Söhne"/>
              </a:rPr>
              <a:t> para cada algoritmo moderno relevante.</a:t>
            </a:r>
          </a:p>
          <a:p>
            <a:pPr marL="742950" lvl="1" indent="-285750" algn="l">
              <a:buFont typeface="Arial" panose="020B0604020202020204" pitchFamily="34" charset="0"/>
              <a:buChar char="•"/>
            </a:pPr>
            <a:r>
              <a:rPr lang="es-MX" b="0" i="0" dirty="0">
                <a:solidFill>
                  <a:srgbClr val="D1D5DB"/>
                </a:solidFill>
                <a:effectLst/>
                <a:latin typeface="Söhne"/>
              </a:rPr>
              <a:t>Nombre del algoritmo.</a:t>
            </a:r>
          </a:p>
          <a:p>
            <a:pPr marL="742950" lvl="1" indent="-285750" algn="l">
              <a:buFont typeface="Arial" panose="020B0604020202020204" pitchFamily="34" charset="0"/>
              <a:buChar char="•"/>
            </a:pPr>
            <a:r>
              <a:rPr lang="es-MX" b="0" i="0" dirty="0">
                <a:solidFill>
                  <a:srgbClr val="D1D5DB"/>
                </a:solidFill>
                <a:effectLst/>
                <a:latin typeface="Söhne"/>
              </a:rPr>
              <a:t>Principios de funcionamiento.</a:t>
            </a:r>
          </a:p>
          <a:p>
            <a:pPr marL="742950" lvl="1" indent="-285750" algn="l">
              <a:buFont typeface="Arial" panose="020B0604020202020204" pitchFamily="34" charset="0"/>
              <a:buChar char="•"/>
            </a:pPr>
            <a:r>
              <a:rPr lang="es-MX" b="0" i="0" dirty="0">
                <a:solidFill>
                  <a:srgbClr val="D1D5DB"/>
                </a:solidFill>
                <a:effectLst/>
                <a:latin typeface="Söhne"/>
              </a:rPr>
              <a:t>Ejemplos de aplicación.</a:t>
            </a:r>
          </a:p>
          <a:p>
            <a:pPr marL="742950" lvl="1" indent="-285750" algn="l">
              <a:buFont typeface="Arial" panose="020B0604020202020204" pitchFamily="34" charset="0"/>
              <a:buChar char="•"/>
            </a:pPr>
            <a:r>
              <a:rPr lang="es-MX" b="0" i="0" dirty="0">
                <a:solidFill>
                  <a:srgbClr val="D1D5DB"/>
                </a:solidFill>
                <a:effectLst/>
                <a:latin typeface="Söhne"/>
              </a:rPr>
              <a:t>Ventajas y limitaciones.</a:t>
            </a:r>
          </a:p>
          <a:p>
            <a:pPr marL="742950" lvl="1" indent="-285750" algn="l">
              <a:buFont typeface="Arial" panose="020B0604020202020204" pitchFamily="34" charset="0"/>
              <a:buChar char="•"/>
            </a:pPr>
            <a:r>
              <a:rPr lang="es-MX" b="0" i="0" dirty="0">
                <a:solidFill>
                  <a:srgbClr val="D1D5DB"/>
                </a:solidFill>
                <a:effectLst/>
                <a:latin typeface="Söhne"/>
              </a:rPr>
              <a:t>Gráficos o imágenes que ayuden a entender el funcionamiento.</a:t>
            </a:r>
          </a:p>
          <a:p>
            <a:pPr algn="l"/>
            <a:r>
              <a:rPr lang="es-MX" b="1" i="0" dirty="0" err="1">
                <a:solidFill>
                  <a:srgbClr val="D1D5DB"/>
                </a:solidFill>
                <a:effectLst/>
                <a:latin typeface="Söhne"/>
              </a:rPr>
              <a:t>Slide</a:t>
            </a:r>
            <a:r>
              <a:rPr lang="es-MX" b="1" i="0" dirty="0">
                <a:solidFill>
                  <a:srgbClr val="D1D5DB"/>
                </a:solidFill>
                <a:effectLst/>
                <a:latin typeface="Söhne"/>
              </a:rPr>
              <a:t> 11: Herramientas Utilizadas</a:t>
            </a:r>
            <a:endParaRPr lang="es-MX" b="0" i="0" dirty="0">
              <a:solidFill>
                <a:srgbClr val="D1D5DB"/>
              </a:solidFill>
              <a:effectLst/>
              <a:latin typeface="Söhne"/>
            </a:endParaRPr>
          </a:p>
          <a:p>
            <a:pPr algn="l">
              <a:buFont typeface="Arial" panose="020B0604020202020204" pitchFamily="34" charset="0"/>
              <a:buChar char="•"/>
            </a:pPr>
            <a:r>
              <a:rPr lang="es-MX" b="0" i="0" dirty="0">
                <a:solidFill>
                  <a:srgbClr val="D1D5DB"/>
                </a:solidFill>
                <a:effectLst/>
                <a:latin typeface="Söhne"/>
              </a:rPr>
              <a:t>Descripción de las herramientas computacionales y de software utilizadas en la implementación de estos algoritmos.</a:t>
            </a:r>
          </a:p>
          <a:p>
            <a:pPr algn="l"/>
            <a:r>
              <a:rPr lang="es-MX" b="1" i="0" dirty="0" err="1">
                <a:solidFill>
                  <a:srgbClr val="D1D5DB"/>
                </a:solidFill>
                <a:effectLst/>
                <a:latin typeface="Söhne"/>
              </a:rPr>
              <a:t>Slide</a:t>
            </a:r>
            <a:r>
              <a:rPr lang="es-MX" b="1" i="0" dirty="0">
                <a:solidFill>
                  <a:srgbClr val="D1D5DB"/>
                </a:solidFill>
                <a:effectLst/>
                <a:latin typeface="Söhne"/>
              </a:rPr>
              <a:t> 12: Desafíos y Limitaciones</a:t>
            </a:r>
            <a:endParaRPr lang="es-MX" b="0" i="0" dirty="0">
              <a:solidFill>
                <a:srgbClr val="D1D5DB"/>
              </a:solidFill>
              <a:effectLst/>
              <a:latin typeface="Söhne"/>
            </a:endParaRPr>
          </a:p>
          <a:p>
            <a:pPr algn="l">
              <a:buFont typeface="Arial" panose="020B0604020202020204" pitchFamily="34" charset="0"/>
              <a:buChar char="•"/>
            </a:pPr>
            <a:r>
              <a:rPr lang="es-MX" b="0" i="0" dirty="0">
                <a:solidFill>
                  <a:srgbClr val="D1D5DB"/>
                </a:solidFill>
                <a:effectLst/>
                <a:latin typeface="Söhne"/>
              </a:rPr>
              <a:t>Reconocimiento de los desafíos actuales y limitaciones en la detección de anomalías en MRI cerebral.</a:t>
            </a:r>
          </a:p>
          <a:p>
            <a:pPr algn="l"/>
            <a:r>
              <a:rPr lang="es-MX" b="1" i="0" dirty="0" err="1">
                <a:solidFill>
                  <a:srgbClr val="D1D5DB"/>
                </a:solidFill>
                <a:effectLst/>
                <a:latin typeface="Söhne"/>
              </a:rPr>
              <a:t>Slide</a:t>
            </a:r>
            <a:r>
              <a:rPr lang="es-MX" b="1" i="0" dirty="0">
                <a:solidFill>
                  <a:srgbClr val="D1D5DB"/>
                </a:solidFill>
                <a:effectLst/>
                <a:latin typeface="Söhne"/>
              </a:rPr>
              <a:t> 13: Avances Recientes</a:t>
            </a:r>
            <a:endParaRPr lang="es-MX" b="0" i="0" dirty="0">
              <a:solidFill>
                <a:srgbClr val="D1D5DB"/>
              </a:solidFill>
              <a:effectLst/>
              <a:latin typeface="Söhne"/>
            </a:endParaRPr>
          </a:p>
          <a:p>
            <a:pPr algn="l">
              <a:buFont typeface="Arial" panose="020B0604020202020204" pitchFamily="34" charset="0"/>
              <a:buChar char="•"/>
            </a:pPr>
            <a:r>
              <a:rPr lang="es-MX" b="0" i="0" dirty="0">
                <a:solidFill>
                  <a:srgbClr val="D1D5DB"/>
                </a:solidFill>
                <a:effectLst/>
                <a:latin typeface="Söhne"/>
              </a:rPr>
              <a:t>Destacar investigaciones recientes o avances significativos en el campo.</a:t>
            </a:r>
          </a:p>
          <a:p>
            <a:pPr algn="l"/>
            <a:r>
              <a:rPr lang="es-MX" b="1" i="0" dirty="0" err="1">
                <a:solidFill>
                  <a:srgbClr val="D1D5DB"/>
                </a:solidFill>
                <a:effectLst/>
                <a:latin typeface="Söhne"/>
              </a:rPr>
              <a:t>Slide</a:t>
            </a:r>
            <a:r>
              <a:rPr lang="es-MX" b="1" i="0" dirty="0">
                <a:solidFill>
                  <a:srgbClr val="D1D5DB"/>
                </a:solidFill>
                <a:effectLst/>
                <a:latin typeface="Söhne"/>
              </a:rPr>
              <a:t> 14: Aplicaciones Prácticas</a:t>
            </a:r>
            <a:endParaRPr lang="es-MX" b="0" i="0" dirty="0">
              <a:solidFill>
                <a:srgbClr val="D1D5DB"/>
              </a:solidFill>
              <a:effectLst/>
              <a:latin typeface="Söhne"/>
            </a:endParaRPr>
          </a:p>
          <a:p>
            <a:pPr algn="l">
              <a:buFont typeface="Arial" panose="020B0604020202020204" pitchFamily="34" charset="0"/>
              <a:buChar char="•"/>
            </a:pPr>
            <a:r>
              <a:rPr lang="es-MX" b="0" i="0" dirty="0">
                <a:solidFill>
                  <a:srgbClr val="D1D5DB"/>
                </a:solidFill>
                <a:effectLst/>
                <a:latin typeface="Söhne"/>
              </a:rPr>
              <a:t>Ejemplos de aplicaciones prácticas de la detección de anomalías en la práctica clínica.</a:t>
            </a:r>
          </a:p>
          <a:p>
            <a:pPr algn="l"/>
            <a:r>
              <a:rPr lang="es-MX" b="1" i="0" dirty="0" err="1">
                <a:solidFill>
                  <a:srgbClr val="D1D5DB"/>
                </a:solidFill>
                <a:effectLst/>
                <a:latin typeface="Söhne"/>
              </a:rPr>
              <a:t>Slide</a:t>
            </a:r>
            <a:r>
              <a:rPr lang="es-MX" b="1" i="0" dirty="0">
                <a:solidFill>
                  <a:srgbClr val="D1D5DB"/>
                </a:solidFill>
                <a:effectLst/>
                <a:latin typeface="Söhne"/>
              </a:rPr>
              <a:t> 15: Casos de Éxito</a:t>
            </a:r>
            <a:endParaRPr lang="es-MX" b="0" i="0" dirty="0">
              <a:solidFill>
                <a:srgbClr val="D1D5DB"/>
              </a:solidFill>
              <a:effectLst/>
              <a:latin typeface="Söhne"/>
            </a:endParaRPr>
          </a:p>
          <a:p>
            <a:pPr algn="l">
              <a:buFont typeface="Arial" panose="020B0604020202020204" pitchFamily="34" charset="0"/>
              <a:buChar char="•"/>
            </a:pPr>
            <a:r>
              <a:rPr lang="es-MX" b="0" i="0" dirty="0">
                <a:solidFill>
                  <a:srgbClr val="D1D5DB"/>
                </a:solidFill>
                <a:effectLst/>
                <a:latin typeface="Söhne"/>
              </a:rPr>
              <a:t>Resumen de casos de éxito utilizando los algoritmos revisados.</a:t>
            </a:r>
          </a:p>
          <a:p>
            <a:pPr algn="l"/>
            <a:r>
              <a:rPr lang="es-MX" b="1" i="0" dirty="0" err="1">
                <a:solidFill>
                  <a:srgbClr val="D1D5DB"/>
                </a:solidFill>
                <a:effectLst/>
                <a:latin typeface="Söhne"/>
              </a:rPr>
              <a:t>Slide</a:t>
            </a:r>
            <a:r>
              <a:rPr lang="es-MX" b="1" i="0" dirty="0">
                <a:solidFill>
                  <a:srgbClr val="D1D5DB"/>
                </a:solidFill>
                <a:effectLst/>
                <a:latin typeface="Söhne"/>
              </a:rPr>
              <a:t> 16: Futuras Direcciones</a:t>
            </a:r>
            <a:endParaRPr lang="es-MX" b="0" i="0" dirty="0">
              <a:solidFill>
                <a:srgbClr val="D1D5DB"/>
              </a:solidFill>
              <a:effectLst/>
              <a:latin typeface="Söhne"/>
            </a:endParaRPr>
          </a:p>
          <a:p>
            <a:pPr algn="l">
              <a:buFont typeface="Arial" panose="020B0604020202020204" pitchFamily="34" charset="0"/>
              <a:buChar char="•"/>
            </a:pPr>
            <a:r>
              <a:rPr lang="es-MX" b="0" i="0" dirty="0">
                <a:solidFill>
                  <a:srgbClr val="D1D5DB"/>
                </a:solidFill>
                <a:effectLst/>
                <a:latin typeface="Söhne"/>
              </a:rPr>
              <a:t>Mencionar posibles áreas de investigación futuras y desarrollos en la detección de anomalías en MRI cerebral.</a:t>
            </a:r>
          </a:p>
          <a:p>
            <a:pPr algn="l"/>
            <a:r>
              <a:rPr lang="es-MX" b="1" i="0" dirty="0" err="1">
                <a:solidFill>
                  <a:srgbClr val="D1D5DB"/>
                </a:solidFill>
                <a:effectLst/>
                <a:latin typeface="Söhne"/>
              </a:rPr>
              <a:t>Slide</a:t>
            </a:r>
            <a:r>
              <a:rPr lang="es-MX" b="1" i="0" dirty="0">
                <a:solidFill>
                  <a:srgbClr val="D1D5DB"/>
                </a:solidFill>
                <a:effectLst/>
                <a:latin typeface="Söhne"/>
              </a:rPr>
              <a:t> 17: Conclusiones</a:t>
            </a:r>
            <a:endParaRPr lang="es-MX" b="0" i="0" dirty="0">
              <a:solidFill>
                <a:srgbClr val="D1D5DB"/>
              </a:solidFill>
              <a:effectLst/>
              <a:latin typeface="Söhne"/>
            </a:endParaRPr>
          </a:p>
          <a:p>
            <a:pPr algn="l">
              <a:buFont typeface="Arial" panose="020B0604020202020204" pitchFamily="34" charset="0"/>
              <a:buChar char="•"/>
            </a:pPr>
            <a:r>
              <a:rPr lang="es-MX" b="0" i="0" dirty="0">
                <a:solidFill>
                  <a:srgbClr val="D1D5DB"/>
                </a:solidFill>
                <a:effectLst/>
                <a:latin typeface="Söhne"/>
              </a:rPr>
              <a:t>Resumen de los puntos clave cubiertos en la presentación.</a:t>
            </a:r>
          </a:p>
          <a:p>
            <a:pPr algn="l"/>
            <a:r>
              <a:rPr lang="es-MX" b="1" i="0" dirty="0" err="1">
                <a:solidFill>
                  <a:srgbClr val="D1D5DB"/>
                </a:solidFill>
                <a:effectLst/>
                <a:latin typeface="Söhne"/>
              </a:rPr>
              <a:t>Slide</a:t>
            </a:r>
            <a:r>
              <a:rPr lang="es-MX" b="1" i="0" dirty="0">
                <a:solidFill>
                  <a:srgbClr val="D1D5DB"/>
                </a:solidFill>
                <a:effectLst/>
                <a:latin typeface="Söhne"/>
              </a:rPr>
              <a:t> 18: Preguntas y Respuestas</a:t>
            </a:r>
            <a:endParaRPr lang="es-MX" b="0" i="0" dirty="0">
              <a:solidFill>
                <a:srgbClr val="D1D5DB"/>
              </a:solidFill>
              <a:effectLst/>
              <a:latin typeface="Söhne"/>
            </a:endParaRPr>
          </a:p>
          <a:p>
            <a:pPr algn="l">
              <a:buFont typeface="Arial" panose="020B0604020202020204" pitchFamily="34" charset="0"/>
              <a:buChar char="•"/>
            </a:pPr>
            <a:r>
              <a:rPr lang="es-MX" b="0" i="0" dirty="0">
                <a:solidFill>
                  <a:srgbClr val="D1D5DB"/>
                </a:solidFill>
                <a:effectLst/>
                <a:latin typeface="Söhne"/>
              </a:rPr>
              <a:t>Invitar a la audiencia a hacer preguntas.</a:t>
            </a:r>
          </a:p>
          <a:p>
            <a:pPr algn="l"/>
            <a:r>
              <a:rPr lang="es-MX" b="1" i="0" dirty="0" err="1">
                <a:solidFill>
                  <a:srgbClr val="D1D5DB"/>
                </a:solidFill>
                <a:effectLst/>
                <a:latin typeface="Söhne"/>
              </a:rPr>
              <a:t>Slide</a:t>
            </a:r>
            <a:r>
              <a:rPr lang="es-MX" b="1" i="0" dirty="0">
                <a:solidFill>
                  <a:srgbClr val="D1D5DB"/>
                </a:solidFill>
                <a:effectLst/>
                <a:latin typeface="Söhne"/>
              </a:rPr>
              <a:t> 19: Agradecimientos</a:t>
            </a:r>
            <a:endParaRPr lang="es-MX" b="0" i="0" dirty="0">
              <a:solidFill>
                <a:srgbClr val="D1D5DB"/>
              </a:solidFill>
              <a:effectLst/>
              <a:latin typeface="Söhne"/>
            </a:endParaRPr>
          </a:p>
          <a:p>
            <a:pPr algn="l">
              <a:buFont typeface="Arial" panose="020B0604020202020204" pitchFamily="34" charset="0"/>
              <a:buChar char="•"/>
            </a:pPr>
            <a:r>
              <a:rPr lang="es-MX" b="0" i="0" dirty="0">
                <a:solidFill>
                  <a:srgbClr val="D1D5DB"/>
                </a:solidFill>
                <a:effectLst/>
                <a:latin typeface="Söhne"/>
              </a:rPr>
              <a:t>Agradecimiento a la audiencia y posiblemente a patrocinadores o colaboradores.</a:t>
            </a:r>
          </a:p>
          <a:p>
            <a:pPr algn="l"/>
            <a:r>
              <a:rPr lang="es-MX" b="1" i="0" dirty="0" err="1">
                <a:solidFill>
                  <a:srgbClr val="D1D5DB"/>
                </a:solidFill>
                <a:effectLst/>
                <a:latin typeface="Söhne"/>
              </a:rPr>
              <a:t>Slide</a:t>
            </a:r>
            <a:r>
              <a:rPr lang="es-MX" b="1" i="0" dirty="0">
                <a:solidFill>
                  <a:srgbClr val="D1D5DB"/>
                </a:solidFill>
                <a:effectLst/>
                <a:latin typeface="Söhne"/>
              </a:rPr>
              <a:t> 20: Información de Contacto</a:t>
            </a:r>
            <a:endParaRPr lang="es-MX" b="0" i="0" dirty="0">
              <a:solidFill>
                <a:srgbClr val="D1D5DB"/>
              </a:solidFill>
              <a:effectLst/>
              <a:latin typeface="Söhne"/>
            </a:endParaRPr>
          </a:p>
          <a:p>
            <a:pPr algn="l">
              <a:buFont typeface="Arial" panose="020B0604020202020204" pitchFamily="34" charset="0"/>
              <a:buChar char="•"/>
            </a:pPr>
            <a:r>
              <a:rPr lang="es-MX" b="0" i="0" dirty="0">
                <a:solidFill>
                  <a:srgbClr val="D1D5DB"/>
                </a:solidFill>
                <a:effectLst/>
                <a:latin typeface="Söhne"/>
              </a:rPr>
              <a:t>Tu nombre, afiliación y detalles de contacto para consultas adicionales.</a:t>
            </a:r>
          </a:p>
          <a:p>
            <a:pPr algn="l"/>
            <a:r>
              <a:rPr lang="es-MX" b="0" i="0" dirty="0">
                <a:solidFill>
                  <a:srgbClr val="D1D5DB"/>
                </a:solidFill>
                <a:effectLst/>
                <a:latin typeface="Söhne"/>
              </a:rPr>
              <a:t>Recuerda utilizar gráficos, tablas e imágenes pertinentes en cada diapositiva para hacer la presentación visualmente atractiva y fácil de entender. ¡Buena suerte con tu presentación!</a:t>
            </a:r>
          </a:p>
          <a:p>
            <a:pPr marL="0" lvl="0" indent="0" algn="l" rtl="0">
              <a:lnSpc>
                <a:spcPct val="100000"/>
              </a:lnSpc>
              <a:spcBef>
                <a:spcPts val="0"/>
              </a:spcBef>
              <a:spcAft>
                <a:spcPts val="0"/>
              </a:spcAft>
              <a:buSzPts val="1100"/>
              <a:buNone/>
            </a:pPr>
            <a:endParaRPr lang="es-PE" dirty="0"/>
          </a:p>
        </p:txBody>
      </p:sp>
      <p:sp>
        <p:nvSpPr>
          <p:cNvPr id="14" name="Google Shape;1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a:extLst>
            <a:ext uri="{FF2B5EF4-FFF2-40B4-BE49-F238E27FC236}">
              <a16:creationId xmlns:a16="http://schemas.microsoft.com/office/drawing/2014/main" id="{EB36E8EC-82D5-160F-E885-F91A25A92BED}"/>
            </a:ext>
          </a:extLst>
        </p:cNvPr>
        <p:cNvGrpSpPr/>
        <p:nvPr/>
      </p:nvGrpSpPr>
      <p:grpSpPr>
        <a:xfrm>
          <a:off x="0" y="0"/>
          <a:ext cx="0" cy="0"/>
          <a:chOff x="0" y="0"/>
          <a:chExt cx="0" cy="0"/>
        </a:xfrm>
      </p:grpSpPr>
      <p:sp>
        <p:nvSpPr>
          <p:cNvPr id="41" name="Google Shape;41;p4:notes">
            <a:extLst>
              <a:ext uri="{FF2B5EF4-FFF2-40B4-BE49-F238E27FC236}">
                <a16:creationId xmlns:a16="http://schemas.microsoft.com/office/drawing/2014/main" id="{72D7CAAA-7DEC-CA50-CDAE-71AEE235E10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42" name="Google Shape;42;p4:notes">
            <a:extLst>
              <a:ext uri="{FF2B5EF4-FFF2-40B4-BE49-F238E27FC236}">
                <a16:creationId xmlns:a16="http://schemas.microsoft.com/office/drawing/2014/main" id="{FD56E551-9C0E-F1D2-D57D-3A1859B4C9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51014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a:extLst>
            <a:ext uri="{FF2B5EF4-FFF2-40B4-BE49-F238E27FC236}">
              <a16:creationId xmlns:a16="http://schemas.microsoft.com/office/drawing/2014/main" id="{C547804B-B165-A2D3-3E66-2D8A88FB7E52}"/>
            </a:ext>
          </a:extLst>
        </p:cNvPr>
        <p:cNvGrpSpPr/>
        <p:nvPr/>
      </p:nvGrpSpPr>
      <p:grpSpPr>
        <a:xfrm>
          <a:off x="0" y="0"/>
          <a:ext cx="0" cy="0"/>
          <a:chOff x="0" y="0"/>
          <a:chExt cx="0" cy="0"/>
        </a:xfrm>
      </p:grpSpPr>
      <p:sp>
        <p:nvSpPr>
          <p:cNvPr id="50" name="Google Shape;50;p5:notes">
            <a:extLst>
              <a:ext uri="{FF2B5EF4-FFF2-40B4-BE49-F238E27FC236}">
                <a16:creationId xmlns:a16="http://schemas.microsoft.com/office/drawing/2014/main" id="{6124394C-0A51-7B41-DDF6-D58928CAB12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1" name="Google Shape;51;p5:notes">
            <a:extLst>
              <a:ext uri="{FF2B5EF4-FFF2-40B4-BE49-F238E27FC236}">
                <a16:creationId xmlns:a16="http://schemas.microsoft.com/office/drawing/2014/main" id="{B76AD650-ED9A-9FCC-72D3-85469869BC1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254978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a:extLst>
            <a:ext uri="{FF2B5EF4-FFF2-40B4-BE49-F238E27FC236}">
              <a16:creationId xmlns:a16="http://schemas.microsoft.com/office/drawing/2014/main" id="{65DC0BA3-3460-47C9-2A4E-E5D62C0F3982}"/>
            </a:ext>
          </a:extLst>
        </p:cNvPr>
        <p:cNvGrpSpPr/>
        <p:nvPr/>
      </p:nvGrpSpPr>
      <p:grpSpPr>
        <a:xfrm>
          <a:off x="0" y="0"/>
          <a:ext cx="0" cy="0"/>
          <a:chOff x="0" y="0"/>
          <a:chExt cx="0" cy="0"/>
        </a:xfrm>
      </p:grpSpPr>
      <p:sp>
        <p:nvSpPr>
          <p:cNvPr id="50" name="Google Shape;50;p5:notes">
            <a:extLst>
              <a:ext uri="{FF2B5EF4-FFF2-40B4-BE49-F238E27FC236}">
                <a16:creationId xmlns:a16="http://schemas.microsoft.com/office/drawing/2014/main" id="{85403633-8950-9FCA-A94A-8DBE2B93E69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1" name="Google Shape;51;p5:notes">
            <a:extLst>
              <a:ext uri="{FF2B5EF4-FFF2-40B4-BE49-F238E27FC236}">
                <a16:creationId xmlns:a16="http://schemas.microsoft.com/office/drawing/2014/main" id="{D456A34D-8B83-A651-E074-CF52B8EFC4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31116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a:extLst>
            <a:ext uri="{FF2B5EF4-FFF2-40B4-BE49-F238E27FC236}">
              <a16:creationId xmlns:a16="http://schemas.microsoft.com/office/drawing/2014/main" id="{87D0FC3F-0361-EB27-D979-147FA8BC3058}"/>
            </a:ext>
          </a:extLst>
        </p:cNvPr>
        <p:cNvGrpSpPr/>
        <p:nvPr/>
      </p:nvGrpSpPr>
      <p:grpSpPr>
        <a:xfrm>
          <a:off x="0" y="0"/>
          <a:ext cx="0" cy="0"/>
          <a:chOff x="0" y="0"/>
          <a:chExt cx="0" cy="0"/>
        </a:xfrm>
      </p:grpSpPr>
      <p:sp>
        <p:nvSpPr>
          <p:cNvPr id="41" name="Google Shape;41;p4:notes">
            <a:extLst>
              <a:ext uri="{FF2B5EF4-FFF2-40B4-BE49-F238E27FC236}">
                <a16:creationId xmlns:a16="http://schemas.microsoft.com/office/drawing/2014/main" id="{AE3E84DA-5F95-68F7-D5FB-3F542E81F1F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PE" dirty="0"/>
              <a:t>https://www.kaggle.com/code/ruslankl/brain-tumor-detection-v1-0-cnn-vgg-16</a:t>
            </a:r>
          </a:p>
          <a:p>
            <a:pPr marL="0" lvl="0" indent="0" algn="l" rtl="0">
              <a:lnSpc>
                <a:spcPct val="100000"/>
              </a:lnSpc>
              <a:spcBef>
                <a:spcPts val="0"/>
              </a:spcBef>
              <a:spcAft>
                <a:spcPts val="0"/>
              </a:spcAft>
              <a:buSzPts val="1100"/>
              <a:buNone/>
            </a:pPr>
            <a:r>
              <a:rPr lang="es-PE" dirty="0"/>
              <a:t>https://www.kaggle.com/code/mahmoudlimam/brain-mri-segmentation</a:t>
            </a:r>
          </a:p>
          <a:p>
            <a:pPr marL="0" lvl="0" indent="0" algn="l" rtl="0">
              <a:lnSpc>
                <a:spcPct val="100000"/>
              </a:lnSpc>
              <a:spcBef>
                <a:spcPts val="0"/>
              </a:spcBef>
              <a:spcAft>
                <a:spcPts val="0"/>
              </a:spcAft>
              <a:buSzPts val="1100"/>
              <a:buNone/>
            </a:pPr>
            <a:r>
              <a:rPr lang="es-PE" dirty="0"/>
              <a:t>https://www.kaggle.com/code/ruslankl/brain-tumor-detection-v2-0-mask-r-cnn</a:t>
            </a:r>
          </a:p>
          <a:p>
            <a:pPr marL="0" lvl="0" indent="0" algn="l" rtl="0">
              <a:lnSpc>
                <a:spcPct val="100000"/>
              </a:lnSpc>
              <a:spcBef>
                <a:spcPts val="0"/>
              </a:spcBef>
              <a:spcAft>
                <a:spcPts val="0"/>
              </a:spcAft>
              <a:buSzPts val="1100"/>
              <a:buNone/>
            </a:pPr>
            <a:endParaRPr dirty="0"/>
          </a:p>
        </p:txBody>
      </p:sp>
      <p:sp>
        <p:nvSpPr>
          <p:cNvPr id="42" name="Google Shape;42;p4:notes">
            <a:extLst>
              <a:ext uri="{FF2B5EF4-FFF2-40B4-BE49-F238E27FC236}">
                <a16:creationId xmlns:a16="http://schemas.microsoft.com/office/drawing/2014/main" id="{2A93B7AE-5232-A5C0-367D-967DB1604D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226361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a:extLst>
            <a:ext uri="{FF2B5EF4-FFF2-40B4-BE49-F238E27FC236}">
              <a16:creationId xmlns:a16="http://schemas.microsoft.com/office/drawing/2014/main" id="{1F901371-E62C-A7DD-DB84-2228619B0665}"/>
            </a:ext>
          </a:extLst>
        </p:cNvPr>
        <p:cNvGrpSpPr/>
        <p:nvPr/>
      </p:nvGrpSpPr>
      <p:grpSpPr>
        <a:xfrm>
          <a:off x="0" y="0"/>
          <a:ext cx="0" cy="0"/>
          <a:chOff x="0" y="0"/>
          <a:chExt cx="0" cy="0"/>
        </a:xfrm>
      </p:grpSpPr>
      <p:sp>
        <p:nvSpPr>
          <p:cNvPr id="41" name="Google Shape;41;p4:notes">
            <a:extLst>
              <a:ext uri="{FF2B5EF4-FFF2-40B4-BE49-F238E27FC236}">
                <a16:creationId xmlns:a16="http://schemas.microsoft.com/office/drawing/2014/main" id="{BA5F4561-839F-D66F-5702-BB6C1E8A258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42" name="Google Shape;42;p4:notes">
            <a:extLst>
              <a:ext uri="{FF2B5EF4-FFF2-40B4-BE49-F238E27FC236}">
                <a16:creationId xmlns:a16="http://schemas.microsoft.com/office/drawing/2014/main" id="{46953939-0458-3141-50E8-7D2FC35524F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064093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a:extLst>
            <a:ext uri="{FF2B5EF4-FFF2-40B4-BE49-F238E27FC236}">
              <a16:creationId xmlns:a16="http://schemas.microsoft.com/office/drawing/2014/main" id="{8CB83EB1-F195-BC4F-B6B4-21FD0ADAC941}"/>
            </a:ext>
          </a:extLst>
        </p:cNvPr>
        <p:cNvGrpSpPr/>
        <p:nvPr/>
      </p:nvGrpSpPr>
      <p:grpSpPr>
        <a:xfrm>
          <a:off x="0" y="0"/>
          <a:ext cx="0" cy="0"/>
          <a:chOff x="0" y="0"/>
          <a:chExt cx="0" cy="0"/>
        </a:xfrm>
      </p:grpSpPr>
      <p:sp>
        <p:nvSpPr>
          <p:cNvPr id="41" name="Google Shape;41;p4:notes">
            <a:extLst>
              <a:ext uri="{FF2B5EF4-FFF2-40B4-BE49-F238E27FC236}">
                <a16:creationId xmlns:a16="http://schemas.microsoft.com/office/drawing/2014/main" id="{A33E870F-753C-744A-9E8C-F7D0B713D1E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42" name="Google Shape;42;p4:notes">
            <a:extLst>
              <a:ext uri="{FF2B5EF4-FFF2-40B4-BE49-F238E27FC236}">
                <a16:creationId xmlns:a16="http://schemas.microsoft.com/office/drawing/2014/main" id="{D451D929-9B10-5615-C4BE-80F40E291F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32506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a:extLst>
            <a:ext uri="{FF2B5EF4-FFF2-40B4-BE49-F238E27FC236}">
              <a16:creationId xmlns:a16="http://schemas.microsoft.com/office/drawing/2014/main" id="{1ADE924C-02D3-46A0-1CD3-F93192EB4523}"/>
            </a:ext>
          </a:extLst>
        </p:cNvPr>
        <p:cNvGrpSpPr/>
        <p:nvPr/>
      </p:nvGrpSpPr>
      <p:grpSpPr>
        <a:xfrm>
          <a:off x="0" y="0"/>
          <a:ext cx="0" cy="0"/>
          <a:chOff x="0" y="0"/>
          <a:chExt cx="0" cy="0"/>
        </a:xfrm>
      </p:grpSpPr>
      <p:sp>
        <p:nvSpPr>
          <p:cNvPr id="41" name="Google Shape;41;p4:notes">
            <a:extLst>
              <a:ext uri="{FF2B5EF4-FFF2-40B4-BE49-F238E27FC236}">
                <a16:creationId xmlns:a16="http://schemas.microsoft.com/office/drawing/2014/main" id="{CC9CE405-B5B0-DEAE-3358-B64B7775266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PE" dirty="0"/>
              <a:t>https://github.com/gr-b/autoencoder-latent-space-visualization</a:t>
            </a:r>
          </a:p>
          <a:p>
            <a:pPr marL="0" lvl="0" indent="0" algn="l" rtl="0">
              <a:lnSpc>
                <a:spcPct val="100000"/>
              </a:lnSpc>
              <a:spcBef>
                <a:spcPts val="0"/>
              </a:spcBef>
              <a:spcAft>
                <a:spcPts val="0"/>
              </a:spcAft>
              <a:buSzPts val="1100"/>
              <a:buNone/>
            </a:pPr>
            <a:r>
              <a:rPr lang="es-PE" dirty="0"/>
              <a:t>https://github.com/gonzalorecio/MNIST-latent-representations</a:t>
            </a:r>
          </a:p>
          <a:p>
            <a:pPr marL="0" lvl="0" indent="0" algn="l" rtl="0">
              <a:lnSpc>
                <a:spcPct val="100000"/>
              </a:lnSpc>
              <a:spcBef>
                <a:spcPts val="0"/>
              </a:spcBef>
              <a:spcAft>
                <a:spcPts val="0"/>
              </a:spcAft>
              <a:buSzPts val="1100"/>
              <a:buNone/>
            </a:pPr>
            <a:endParaRPr dirty="0"/>
          </a:p>
        </p:txBody>
      </p:sp>
      <p:sp>
        <p:nvSpPr>
          <p:cNvPr id="42" name="Google Shape;42;p4:notes">
            <a:extLst>
              <a:ext uri="{FF2B5EF4-FFF2-40B4-BE49-F238E27FC236}">
                <a16:creationId xmlns:a16="http://schemas.microsoft.com/office/drawing/2014/main" id="{E52D2AF9-01A4-0EC2-1FCD-5B8976371C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09116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a:extLst>
            <a:ext uri="{FF2B5EF4-FFF2-40B4-BE49-F238E27FC236}">
              <a16:creationId xmlns:a16="http://schemas.microsoft.com/office/drawing/2014/main" id="{81E16F3B-6843-5272-82E8-255C03BE994E}"/>
            </a:ext>
          </a:extLst>
        </p:cNvPr>
        <p:cNvGrpSpPr/>
        <p:nvPr/>
      </p:nvGrpSpPr>
      <p:grpSpPr>
        <a:xfrm>
          <a:off x="0" y="0"/>
          <a:ext cx="0" cy="0"/>
          <a:chOff x="0" y="0"/>
          <a:chExt cx="0" cy="0"/>
        </a:xfrm>
      </p:grpSpPr>
      <p:sp>
        <p:nvSpPr>
          <p:cNvPr id="41" name="Google Shape;41;p4:notes">
            <a:extLst>
              <a:ext uri="{FF2B5EF4-FFF2-40B4-BE49-F238E27FC236}">
                <a16:creationId xmlns:a16="http://schemas.microsoft.com/office/drawing/2014/main" id="{EA5122F5-923D-FBAB-E28A-C9461DE9AC7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 respective methods can essentially be divided into two categories: 1) Reconstruction-based ap </a:t>
            </a:r>
            <a:r>
              <a:rPr lang="en-US" dirty="0" err="1"/>
              <a:t>proaches</a:t>
            </a:r>
            <a:r>
              <a:rPr lang="en-US" dirty="0"/>
              <a:t> compute a pixel-wise discrepancy between input samples and their feed-forward reconstructions to determine anomalous lesions directly in image-space; 2) Restoration based methods [9][10] try to alter an input image by moving along the latent manifold until a normal counterpart to the input sample is found, which in turn is used again to detect le </a:t>
            </a:r>
            <a:r>
              <a:rPr lang="en-US" dirty="0" err="1"/>
              <a:t>sions</a:t>
            </a:r>
            <a:r>
              <a:rPr lang="en-US" dirty="0"/>
              <a:t> from the pixel-wise discrepancy of the input data and its healthy restoration.</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Reconstruction-based</a:t>
            </a:r>
          </a:p>
          <a:p>
            <a:pPr marL="0" lvl="0" indent="0" algn="l" rtl="0">
              <a:lnSpc>
                <a:spcPct val="100000"/>
              </a:lnSpc>
              <a:spcBef>
                <a:spcPts val="0"/>
              </a:spcBef>
              <a:spcAft>
                <a:spcPts val="0"/>
              </a:spcAft>
              <a:buSzPts val="1100"/>
              <a:buNone/>
            </a:pPr>
            <a:r>
              <a:rPr lang="en-US" dirty="0"/>
              <a:t>Monte Carlo Methods</a:t>
            </a:r>
          </a:p>
          <a:p>
            <a:pPr marL="0" lvl="0" indent="0" algn="l" rtl="0">
              <a:lnSpc>
                <a:spcPct val="100000"/>
              </a:lnSpc>
              <a:spcBef>
                <a:spcPts val="0"/>
              </a:spcBef>
              <a:spcAft>
                <a:spcPts val="0"/>
              </a:spcAft>
              <a:buSzPts val="1100"/>
              <a:buNone/>
            </a:pPr>
            <a:r>
              <a:rPr lang="en-US" dirty="0"/>
              <a:t>Gradient-based</a:t>
            </a:r>
          </a:p>
          <a:p>
            <a:pPr marL="0" lvl="0" indent="0" algn="l" rtl="0">
              <a:lnSpc>
                <a:spcPct val="100000"/>
              </a:lnSpc>
              <a:spcBef>
                <a:spcPts val="0"/>
              </a:spcBef>
              <a:spcAft>
                <a:spcPts val="0"/>
              </a:spcAft>
              <a:buSzPts val="1100"/>
              <a:buNone/>
            </a:pPr>
            <a:r>
              <a:rPr lang="en-US" dirty="0"/>
              <a:t>Restoration-based</a:t>
            </a:r>
            <a:endParaRPr dirty="0"/>
          </a:p>
        </p:txBody>
      </p:sp>
      <p:sp>
        <p:nvSpPr>
          <p:cNvPr id="42" name="Google Shape;42;p4:notes">
            <a:extLst>
              <a:ext uri="{FF2B5EF4-FFF2-40B4-BE49-F238E27FC236}">
                <a16:creationId xmlns:a16="http://schemas.microsoft.com/office/drawing/2014/main" id="{AF4F2143-13E8-1FF8-783A-E1C27D9EF5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485612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a:extLst>
            <a:ext uri="{FF2B5EF4-FFF2-40B4-BE49-F238E27FC236}">
              <a16:creationId xmlns:a16="http://schemas.microsoft.com/office/drawing/2014/main" id="{9F0BF972-9E56-575A-73D7-BA9BC93DEE4B}"/>
            </a:ext>
          </a:extLst>
        </p:cNvPr>
        <p:cNvGrpSpPr/>
        <p:nvPr/>
      </p:nvGrpSpPr>
      <p:grpSpPr>
        <a:xfrm>
          <a:off x="0" y="0"/>
          <a:ext cx="0" cy="0"/>
          <a:chOff x="0" y="0"/>
          <a:chExt cx="0" cy="0"/>
        </a:xfrm>
      </p:grpSpPr>
      <p:sp>
        <p:nvSpPr>
          <p:cNvPr id="41" name="Google Shape;41;p4:notes">
            <a:extLst>
              <a:ext uri="{FF2B5EF4-FFF2-40B4-BE49-F238E27FC236}">
                <a16:creationId xmlns:a16="http://schemas.microsoft.com/office/drawing/2014/main" id="{18339F0E-B5BE-5C7C-9FD6-234667A6608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 name="Google Shape;42;p4:notes">
            <a:extLst>
              <a:ext uri="{FF2B5EF4-FFF2-40B4-BE49-F238E27FC236}">
                <a16:creationId xmlns:a16="http://schemas.microsoft.com/office/drawing/2014/main" id="{EB2448BF-AFE8-3492-8971-26DDBBBB82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499289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a:extLst>
            <a:ext uri="{FF2B5EF4-FFF2-40B4-BE49-F238E27FC236}">
              <a16:creationId xmlns:a16="http://schemas.microsoft.com/office/drawing/2014/main" id="{1B072774-AB59-FF2B-A9CF-7788E84F451E}"/>
            </a:ext>
          </a:extLst>
        </p:cNvPr>
        <p:cNvGrpSpPr/>
        <p:nvPr/>
      </p:nvGrpSpPr>
      <p:grpSpPr>
        <a:xfrm>
          <a:off x="0" y="0"/>
          <a:ext cx="0" cy="0"/>
          <a:chOff x="0" y="0"/>
          <a:chExt cx="0" cy="0"/>
        </a:xfrm>
      </p:grpSpPr>
      <p:sp>
        <p:nvSpPr>
          <p:cNvPr id="50" name="Google Shape;50;p5:notes">
            <a:extLst>
              <a:ext uri="{FF2B5EF4-FFF2-40B4-BE49-F238E27FC236}">
                <a16:creationId xmlns:a16="http://schemas.microsoft.com/office/drawing/2014/main" id="{CD50BEA3-FA06-CB0D-4C9B-8958707329A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Healthy, MS &amp; GB</a:t>
            </a:r>
          </a:p>
          <a:p>
            <a:pPr marL="0" lvl="0" indent="0" algn="l" rtl="0">
              <a:lnSpc>
                <a:spcPct val="100000"/>
              </a:lnSpc>
              <a:spcBef>
                <a:spcPts val="0"/>
              </a:spcBef>
              <a:spcAft>
                <a:spcPts val="0"/>
              </a:spcAft>
              <a:buSzPts val="1100"/>
              <a:buNone/>
            </a:pPr>
            <a:r>
              <a:rPr lang="en-US" dirty="0"/>
              <a:t>MSLUB</a:t>
            </a:r>
          </a:p>
          <a:p>
            <a:pPr marL="0" lvl="0" indent="0" algn="l" rtl="0">
              <a:lnSpc>
                <a:spcPct val="100000"/>
              </a:lnSpc>
              <a:spcBef>
                <a:spcPts val="0"/>
              </a:spcBef>
              <a:spcAft>
                <a:spcPts val="0"/>
              </a:spcAft>
              <a:buSzPts val="1100"/>
              <a:buNone/>
            </a:pPr>
            <a:r>
              <a:rPr lang="en-US" dirty="0"/>
              <a:t>MSSEG2015</a:t>
            </a:r>
          </a:p>
          <a:p>
            <a:pPr marL="0" lvl="0" indent="0" algn="l" rtl="0">
              <a:lnSpc>
                <a:spcPct val="100000"/>
              </a:lnSpc>
              <a:spcBef>
                <a:spcPts val="0"/>
              </a:spcBef>
              <a:spcAft>
                <a:spcPts val="0"/>
              </a:spcAft>
              <a:buSzPts val="1100"/>
              <a:buNone/>
            </a:pPr>
            <a:endParaRPr lang="en-US" dirty="0"/>
          </a:p>
        </p:txBody>
      </p:sp>
      <p:sp>
        <p:nvSpPr>
          <p:cNvPr id="51" name="Google Shape;51;p5:notes">
            <a:extLst>
              <a:ext uri="{FF2B5EF4-FFF2-40B4-BE49-F238E27FC236}">
                <a16:creationId xmlns:a16="http://schemas.microsoft.com/office/drawing/2014/main" id="{DDC1AD4F-9E08-C9FC-BA69-18A466D4B44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87398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 name="Google Shape;4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a:extLst>
            <a:ext uri="{FF2B5EF4-FFF2-40B4-BE49-F238E27FC236}">
              <a16:creationId xmlns:a16="http://schemas.microsoft.com/office/drawing/2014/main" id="{102CF129-2039-DC2B-A0E0-55E5A813236A}"/>
            </a:ext>
          </a:extLst>
        </p:cNvPr>
        <p:cNvGrpSpPr/>
        <p:nvPr/>
      </p:nvGrpSpPr>
      <p:grpSpPr>
        <a:xfrm>
          <a:off x="0" y="0"/>
          <a:ext cx="0" cy="0"/>
          <a:chOff x="0" y="0"/>
          <a:chExt cx="0" cy="0"/>
        </a:xfrm>
      </p:grpSpPr>
      <p:sp>
        <p:nvSpPr>
          <p:cNvPr id="41" name="Google Shape;41;p4:notes">
            <a:extLst>
              <a:ext uri="{FF2B5EF4-FFF2-40B4-BE49-F238E27FC236}">
                <a16:creationId xmlns:a16="http://schemas.microsoft.com/office/drawing/2014/main" id="{DE7F8387-8AE3-7B91-03E7-81A9802358D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 name="Google Shape;42;p4:notes">
            <a:extLst>
              <a:ext uri="{FF2B5EF4-FFF2-40B4-BE49-F238E27FC236}">
                <a16:creationId xmlns:a16="http://schemas.microsoft.com/office/drawing/2014/main" id="{DF45B786-4DF2-4D4C-365D-6E78A2EDF5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873026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a:extLst>
            <a:ext uri="{FF2B5EF4-FFF2-40B4-BE49-F238E27FC236}">
              <a16:creationId xmlns:a16="http://schemas.microsoft.com/office/drawing/2014/main" id="{31C352D9-5F1B-C3C0-A65C-5108106FB142}"/>
            </a:ext>
          </a:extLst>
        </p:cNvPr>
        <p:cNvGrpSpPr/>
        <p:nvPr/>
      </p:nvGrpSpPr>
      <p:grpSpPr>
        <a:xfrm>
          <a:off x="0" y="0"/>
          <a:ext cx="0" cy="0"/>
          <a:chOff x="0" y="0"/>
          <a:chExt cx="0" cy="0"/>
        </a:xfrm>
      </p:grpSpPr>
      <p:sp>
        <p:nvSpPr>
          <p:cNvPr id="50" name="Google Shape;50;p5:notes">
            <a:extLst>
              <a:ext uri="{FF2B5EF4-FFF2-40B4-BE49-F238E27FC236}">
                <a16:creationId xmlns:a16="http://schemas.microsoft.com/office/drawing/2014/main" id="{B87F8189-122A-81B7-1399-F04C0641389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Precision-Recall-Curves (PRC)</a:t>
            </a:r>
          </a:p>
          <a:p>
            <a:pPr marL="0" lvl="0" indent="0" algn="l" rtl="0">
              <a:lnSpc>
                <a:spcPct val="100000"/>
              </a:lnSpc>
              <a:spcBef>
                <a:spcPts val="0"/>
              </a:spcBef>
              <a:spcAft>
                <a:spcPts val="0"/>
              </a:spcAft>
              <a:buSzPts val="1100"/>
              <a:buNone/>
            </a:pPr>
            <a:r>
              <a:rPr lang="en-US" dirty="0"/>
              <a:t>AUPRC (Area Under)</a:t>
            </a:r>
          </a:p>
          <a:p>
            <a:pPr marL="0" lvl="0" indent="0" algn="l" rtl="0">
              <a:lnSpc>
                <a:spcPct val="100000"/>
              </a:lnSpc>
              <a:spcBef>
                <a:spcPts val="0"/>
              </a:spcBef>
              <a:spcAft>
                <a:spcPts val="0"/>
              </a:spcAft>
              <a:buSzPts val="1100"/>
              <a:buNone/>
            </a:pPr>
            <a:r>
              <a:rPr lang="en-US" dirty="0"/>
              <a:t>Operating Point (OP)</a:t>
            </a:r>
          </a:p>
          <a:p>
            <a:pPr marL="0" lvl="0" indent="0" algn="l" rtl="0">
              <a:lnSpc>
                <a:spcPct val="100000"/>
              </a:lnSpc>
              <a:spcBef>
                <a:spcPts val="0"/>
              </a:spcBef>
              <a:spcAft>
                <a:spcPts val="0"/>
              </a:spcAft>
              <a:buSzPts val="1100"/>
              <a:buNone/>
            </a:pPr>
            <a:r>
              <a:rPr lang="en-US" dirty="0"/>
              <a:t>DICE-score (DICE)</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ROC and AUROC</a:t>
            </a:r>
            <a:endParaRPr dirty="0"/>
          </a:p>
        </p:txBody>
      </p:sp>
      <p:sp>
        <p:nvSpPr>
          <p:cNvPr id="51" name="Google Shape;51;p5:notes">
            <a:extLst>
              <a:ext uri="{FF2B5EF4-FFF2-40B4-BE49-F238E27FC236}">
                <a16:creationId xmlns:a16="http://schemas.microsoft.com/office/drawing/2014/main" id="{306A48C5-B481-7017-A8B5-CD8DEA9393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429066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a:extLst>
            <a:ext uri="{FF2B5EF4-FFF2-40B4-BE49-F238E27FC236}">
              <a16:creationId xmlns:a16="http://schemas.microsoft.com/office/drawing/2014/main" id="{B431AA64-CE8F-895C-BE6E-19A3720170F3}"/>
            </a:ext>
          </a:extLst>
        </p:cNvPr>
        <p:cNvGrpSpPr/>
        <p:nvPr/>
      </p:nvGrpSpPr>
      <p:grpSpPr>
        <a:xfrm>
          <a:off x="0" y="0"/>
          <a:ext cx="0" cy="0"/>
          <a:chOff x="0" y="0"/>
          <a:chExt cx="0" cy="0"/>
        </a:xfrm>
      </p:grpSpPr>
      <p:sp>
        <p:nvSpPr>
          <p:cNvPr id="41" name="Google Shape;41;p4:notes">
            <a:extLst>
              <a:ext uri="{FF2B5EF4-FFF2-40B4-BE49-F238E27FC236}">
                <a16:creationId xmlns:a16="http://schemas.microsoft.com/office/drawing/2014/main" id="{86B5EEFD-4EB2-E2E2-4AF3-2B3B9EEEB7F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 name="Google Shape;42;p4:notes">
            <a:extLst>
              <a:ext uri="{FF2B5EF4-FFF2-40B4-BE49-F238E27FC236}">
                <a16:creationId xmlns:a16="http://schemas.microsoft.com/office/drawing/2014/main" id="{0574B94A-7C70-2703-0832-E5B61D43D9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723133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a:extLst>
            <a:ext uri="{FF2B5EF4-FFF2-40B4-BE49-F238E27FC236}">
              <a16:creationId xmlns:a16="http://schemas.microsoft.com/office/drawing/2014/main" id="{18E113D3-5891-70C7-2361-0674147767B5}"/>
            </a:ext>
          </a:extLst>
        </p:cNvPr>
        <p:cNvGrpSpPr/>
        <p:nvPr/>
      </p:nvGrpSpPr>
      <p:grpSpPr>
        <a:xfrm>
          <a:off x="0" y="0"/>
          <a:ext cx="0" cy="0"/>
          <a:chOff x="0" y="0"/>
          <a:chExt cx="0" cy="0"/>
        </a:xfrm>
      </p:grpSpPr>
      <p:sp>
        <p:nvSpPr>
          <p:cNvPr id="41" name="Google Shape;41;p4:notes">
            <a:extLst>
              <a:ext uri="{FF2B5EF4-FFF2-40B4-BE49-F238E27FC236}">
                <a16:creationId xmlns:a16="http://schemas.microsoft.com/office/drawing/2014/main" id="{EB8E4E13-D3A7-660E-5318-604C8474E1B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s-PE" dirty="0"/>
          </a:p>
        </p:txBody>
      </p:sp>
      <p:sp>
        <p:nvSpPr>
          <p:cNvPr id="42" name="Google Shape;42;p4:notes">
            <a:extLst>
              <a:ext uri="{FF2B5EF4-FFF2-40B4-BE49-F238E27FC236}">
                <a16:creationId xmlns:a16="http://schemas.microsoft.com/office/drawing/2014/main" id="{EE910A89-CAFD-90EF-AF96-88193E9E2E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560571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a:extLst>
            <a:ext uri="{FF2B5EF4-FFF2-40B4-BE49-F238E27FC236}">
              <a16:creationId xmlns:a16="http://schemas.microsoft.com/office/drawing/2014/main" id="{1AAEA3AE-53A2-6887-C568-B1EE96D68D44}"/>
            </a:ext>
          </a:extLst>
        </p:cNvPr>
        <p:cNvGrpSpPr/>
        <p:nvPr/>
      </p:nvGrpSpPr>
      <p:grpSpPr>
        <a:xfrm>
          <a:off x="0" y="0"/>
          <a:ext cx="0" cy="0"/>
          <a:chOff x="0" y="0"/>
          <a:chExt cx="0" cy="0"/>
        </a:xfrm>
      </p:grpSpPr>
      <p:sp>
        <p:nvSpPr>
          <p:cNvPr id="41" name="Google Shape;41;p4:notes">
            <a:extLst>
              <a:ext uri="{FF2B5EF4-FFF2-40B4-BE49-F238E27FC236}">
                <a16:creationId xmlns:a16="http://schemas.microsoft.com/office/drawing/2014/main" id="{6C8D631D-9347-FC85-EF82-A14AF74EAF4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42" name="Google Shape;42;p4:notes">
            <a:extLst>
              <a:ext uri="{FF2B5EF4-FFF2-40B4-BE49-F238E27FC236}">
                <a16:creationId xmlns:a16="http://schemas.microsoft.com/office/drawing/2014/main" id="{88CDC863-A38C-46C1-22EA-233068F5200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937816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a:extLst>
            <a:ext uri="{FF2B5EF4-FFF2-40B4-BE49-F238E27FC236}">
              <a16:creationId xmlns:a16="http://schemas.microsoft.com/office/drawing/2014/main" id="{6A79BD7A-BE32-A124-73D2-1D4674631F36}"/>
            </a:ext>
          </a:extLst>
        </p:cNvPr>
        <p:cNvGrpSpPr/>
        <p:nvPr/>
      </p:nvGrpSpPr>
      <p:grpSpPr>
        <a:xfrm>
          <a:off x="0" y="0"/>
          <a:ext cx="0" cy="0"/>
          <a:chOff x="0" y="0"/>
          <a:chExt cx="0" cy="0"/>
        </a:xfrm>
      </p:grpSpPr>
      <p:sp>
        <p:nvSpPr>
          <p:cNvPr id="41" name="Google Shape;41;p4:notes">
            <a:extLst>
              <a:ext uri="{FF2B5EF4-FFF2-40B4-BE49-F238E27FC236}">
                <a16:creationId xmlns:a16="http://schemas.microsoft.com/office/drawing/2014/main" id="{6F5A147C-E952-B9AA-C125-7502183D796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 name="Google Shape;42;p4:notes">
            <a:extLst>
              <a:ext uri="{FF2B5EF4-FFF2-40B4-BE49-F238E27FC236}">
                <a16:creationId xmlns:a16="http://schemas.microsoft.com/office/drawing/2014/main" id="{8DA3EBFD-19E2-23EE-4D90-531AB4D2A4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997792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a:extLst>
            <a:ext uri="{FF2B5EF4-FFF2-40B4-BE49-F238E27FC236}">
              <a16:creationId xmlns:a16="http://schemas.microsoft.com/office/drawing/2014/main" id="{58E779D1-12EA-2AE5-56B0-1B03CBFFD21A}"/>
            </a:ext>
          </a:extLst>
        </p:cNvPr>
        <p:cNvGrpSpPr/>
        <p:nvPr/>
      </p:nvGrpSpPr>
      <p:grpSpPr>
        <a:xfrm>
          <a:off x="0" y="0"/>
          <a:ext cx="0" cy="0"/>
          <a:chOff x="0" y="0"/>
          <a:chExt cx="0" cy="0"/>
        </a:xfrm>
      </p:grpSpPr>
      <p:sp>
        <p:nvSpPr>
          <p:cNvPr id="41" name="Google Shape;41;p4:notes">
            <a:extLst>
              <a:ext uri="{FF2B5EF4-FFF2-40B4-BE49-F238E27FC236}">
                <a16:creationId xmlns:a16="http://schemas.microsoft.com/office/drawing/2014/main" id="{0C2F4E3C-9BC8-ECE9-931D-C312A993505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 name="Google Shape;42;p4:notes">
            <a:extLst>
              <a:ext uri="{FF2B5EF4-FFF2-40B4-BE49-F238E27FC236}">
                <a16:creationId xmlns:a16="http://schemas.microsoft.com/office/drawing/2014/main" id="{17B4D82A-9914-7C80-1C09-9D502877A1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623286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a:extLst>
            <a:ext uri="{FF2B5EF4-FFF2-40B4-BE49-F238E27FC236}">
              <a16:creationId xmlns:a16="http://schemas.microsoft.com/office/drawing/2014/main" id="{DA8DAABC-BECE-A8A0-1D4B-0BB386FB8F87}"/>
            </a:ext>
          </a:extLst>
        </p:cNvPr>
        <p:cNvGrpSpPr/>
        <p:nvPr/>
      </p:nvGrpSpPr>
      <p:grpSpPr>
        <a:xfrm>
          <a:off x="0" y="0"/>
          <a:ext cx="0" cy="0"/>
          <a:chOff x="0" y="0"/>
          <a:chExt cx="0" cy="0"/>
        </a:xfrm>
      </p:grpSpPr>
      <p:sp>
        <p:nvSpPr>
          <p:cNvPr id="41" name="Google Shape;41;p4:notes">
            <a:extLst>
              <a:ext uri="{FF2B5EF4-FFF2-40B4-BE49-F238E27FC236}">
                <a16:creationId xmlns:a16="http://schemas.microsoft.com/office/drawing/2014/main" id="{923299EE-9EB8-7388-1899-A5F2DF60169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 name="Google Shape;42;p4:notes">
            <a:extLst>
              <a:ext uri="{FF2B5EF4-FFF2-40B4-BE49-F238E27FC236}">
                <a16:creationId xmlns:a16="http://schemas.microsoft.com/office/drawing/2014/main" id="{9E67E469-A70D-1DBA-9C91-F40CA49D08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674871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a:extLst>
            <a:ext uri="{FF2B5EF4-FFF2-40B4-BE49-F238E27FC236}">
              <a16:creationId xmlns:a16="http://schemas.microsoft.com/office/drawing/2014/main" id="{4C679CE8-78D2-408E-D460-2665CB9961CD}"/>
            </a:ext>
          </a:extLst>
        </p:cNvPr>
        <p:cNvGrpSpPr/>
        <p:nvPr/>
      </p:nvGrpSpPr>
      <p:grpSpPr>
        <a:xfrm>
          <a:off x="0" y="0"/>
          <a:ext cx="0" cy="0"/>
          <a:chOff x="0" y="0"/>
          <a:chExt cx="0" cy="0"/>
        </a:xfrm>
      </p:grpSpPr>
      <p:sp>
        <p:nvSpPr>
          <p:cNvPr id="41" name="Google Shape;41;p4:notes">
            <a:extLst>
              <a:ext uri="{FF2B5EF4-FFF2-40B4-BE49-F238E27FC236}">
                <a16:creationId xmlns:a16="http://schemas.microsoft.com/office/drawing/2014/main" id="{57292F41-2A96-CE51-5CEA-40B68D4344E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 name="Google Shape;42;p4:notes">
            <a:extLst>
              <a:ext uri="{FF2B5EF4-FFF2-40B4-BE49-F238E27FC236}">
                <a16:creationId xmlns:a16="http://schemas.microsoft.com/office/drawing/2014/main" id="{0D676AF3-224B-4A1D-32FC-1FF934B610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338832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a:extLst>
            <a:ext uri="{FF2B5EF4-FFF2-40B4-BE49-F238E27FC236}">
              <a16:creationId xmlns:a16="http://schemas.microsoft.com/office/drawing/2014/main" id="{F90EF1FE-F17A-B194-A7C1-9738D1EC2027}"/>
            </a:ext>
          </a:extLst>
        </p:cNvPr>
        <p:cNvGrpSpPr/>
        <p:nvPr/>
      </p:nvGrpSpPr>
      <p:grpSpPr>
        <a:xfrm>
          <a:off x="0" y="0"/>
          <a:ext cx="0" cy="0"/>
          <a:chOff x="0" y="0"/>
          <a:chExt cx="0" cy="0"/>
        </a:xfrm>
      </p:grpSpPr>
      <p:sp>
        <p:nvSpPr>
          <p:cNvPr id="41" name="Google Shape;41;p4:notes">
            <a:extLst>
              <a:ext uri="{FF2B5EF4-FFF2-40B4-BE49-F238E27FC236}">
                <a16:creationId xmlns:a16="http://schemas.microsoft.com/office/drawing/2014/main" id="{057DEAFE-1BB7-D691-F5F7-D18E62BD143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 name="Google Shape;42;p4:notes">
            <a:extLst>
              <a:ext uri="{FF2B5EF4-FFF2-40B4-BE49-F238E27FC236}">
                <a16:creationId xmlns:a16="http://schemas.microsoft.com/office/drawing/2014/main" id="{2FA1DFBA-45E7-7342-12DF-6BB18AFD43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79510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a:extLst>
            <a:ext uri="{FF2B5EF4-FFF2-40B4-BE49-F238E27FC236}">
              <a16:creationId xmlns:a16="http://schemas.microsoft.com/office/drawing/2014/main" id="{FA6F13F1-299B-97F6-E30C-82057EC2EA37}"/>
            </a:ext>
          </a:extLst>
        </p:cNvPr>
        <p:cNvGrpSpPr/>
        <p:nvPr/>
      </p:nvGrpSpPr>
      <p:grpSpPr>
        <a:xfrm>
          <a:off x="0" y="0"/>
          <a:ext cx="0" cy="0"/>
          <a:chOff x="0" y="0"/>
          <a:chExt cx="0" cy="0"/>
        </a:xfrm>
      </p:grpSpPr>
      <p:sp>
        <p:nvSpPr>
          <p:cNvPr id="41" name="Google Shape;41;p4:notes">
            <a:extLst>
              <a:ext uri="{FF2B5EF4-FFF2-40B4-BE49-F238E27FC236}">
                <a16:creationId xmlns:a16="http://schemas.microsoft.com/office/drawing/2014/main" id="{3E04DB75-F4FE-2174-3EA6-F656ACA2A32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 name="Google Shape;42;p4:notes">
            <a:extLst>
              <a:ext uri="{FF2B5EF4-FFF2-40B4-BE49-F238E27FC236}">
                <a16:creationId xmlns:a16="http://schemas.microsoft.com/office/drawing/2014/main" id="{DB8EE6F6-155B-D9E5-2A59-4ACCDC2D84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27066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a:extLst>
            <a:ext uri="{FF2B5EF4-FFF2-40B4-BE49-F238E27FC236}">
              <a16:creationId xmlns:a16="http://schemas.microsoft.com/office/drawing/2014/main" id="{E0D9BDCB-6B20-9F6B-E222-54815CE1FD21}"/>
            </a:ext>
          </a:extLst>
        </p:cNvPr>
        <p:cNvGrpSpPr/>
        <p:nvPr/>
      </p:nvGrpSpPr>
      <p:grpSpPr>
        <a:xfrm>
          <a:off x="0" y="0"/>
          <a:ext cx="0" cy="0"/>
          <a:chOff x="0" y="0"/>
          <a:chExt cx="0" cy="0"/>
        </a:xfrm>
      </p:grpSpPr>
      <p:sp>
        <p:nvSpPr>
          <p:cNvPr id="41" name="Google Shape;41;p4:notes">
            <a:extLst>
              <a:ext uri="{FF2B5EF4-FFF2-40B4-BE49-F238E27FC236}">
                <a16:creationId xmlns:a16="http://schemas.microsoft.com/office/drawing/2014/main" id="{FD4CE722-D4C7-B828-8A63-B6E9E89567F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42" name="Google Shape;42;p4:notes">
            <a:extLst>
              <a:ext uri="{FF2B5EF4-FFF2-40B4-BE49-F238E27FC236}">
                <a16:creationId xmlns:a16="http://schemas.microsoft.com/office/drawing/2014/main" id="{04D1A083-65B3-63B0-173C-2335A3BD87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858030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a:extLst>
            <a:ext uri="{FF2B5EF4-FFF2-40B4-BE49-F238E27FC236}">
              <a16:creationId xmlns:a16="http://schemas.microsoft.com/office/drawing/2014/main" id="{21327C9D-8908-BF35-1442-14900CFB23F5}"/>
            </a:ext>
          </a:extLst>
        </p:cNvPr>
        <p:cNvGrpSpPr/>
        <p:nvPr/>
      </p:nvGrpSpPr>
      <p:grpSpPr>
        <a:xfrm>
          <a:off x="0" y="0"/>
          <a:ext cx="0" cy="0"/>
          <a:chOff x="0" y="0"/>
          <a:chExt cx="0" cy="0"/>
        </a:xfrm>
      </p:grpSpPr>
      <p:sp>
        <p:nvSpPr>
          <p:cNvPr id="41" name="Google Shape;41;p4:notes">
            <a:extLst>
              <a:ext uri="{FF2B5EF4-FFF2-40B4-BE49-F238E27FC236}">
                <a16:creationId xmlns:a16="http://schemas.microsoft.com/office/drawing/2014/main" id="{1F606235-053F-4436-1FE9-B7A5B96B7AB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PE" dirty="0"/>
              <a:t>https://pytorch.org/hub/mateuszbuda_brain-segmentation-pytorch_unet/</a:t>
            </a:r>
          </a:p>
          <a:p>
            <a:pPr marL="0" lvl="0" indent="0" algn="l" rtl="0">
              <a:lnSpc>
                <a:spcPct val="100000"/>
              </a:lnSpc>
              <a:spcBef>
                <a:spcPts val="0"/>
              </a:spcBef>
              <a:spcAft>
                <a:spcPts val="0"/>
              </a:spcAft>
              <a:buSzPts val="1100"/>
              <a:buNone/>
            </a:pPr>
            <a:r>
              <a:rPr lang="es-PE" dirty="0"/>
              <a:t>https://pytorch.org/hub/</a:t>
            </a:r>
            <a:endParaRPr dirty="0"/>
          </a:p>
        </p:txBody>
      </p:sp>
      <p:sp>
        <p:nvSpPr>
          <p:cNvPr id="42" name="Google Shape;42;p4:notes">
            <a:extLst>
              <a:ext uri="{FF2B5EF4-FFF2-40B4-BE49-F238E27FC236}">
                <a16:creationId xmlns:a16="http://schemas.microsoft.com/office/drawing/2014/main" id="{0756D73E-40FA-5603-2DD6-77D683F98D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550643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a:extLst>
            <a:ext uri="{FF2B5EF4-FFF2-40B4-BE49-F238E27FC236}">
              <a16:creationId xmlns:a16="http://schemas.microsoft.com/office/drawing/2014/main" id="{F74B519B-8A32-9A7F-0FC3-39498B7F208B}"/>
            </a:ext>
          </a:extLst>
        </p:cNvPr>
        <p:cNvGrpSpPr/>
        <p:nvPr/>
      </p:nvGrpSpPr>
      <p:grpSpPr>
        <a:xfrm>
          <a:off x="0" y="0"/>
          <a:ext cx="0" cy="0"/>
          <a:chOff x="0" y="0"/>
          <a:chExt cx="0" cy="0"/>
        </a:xfrm>
      </p:grpSpPr>
      <p:sp>
        <p:nvSpPr>
          <p:cNvPr id="41" name="Google Shape;41;p4:notes">
            <a:extLst>
              <a:ext uri="{FF2B5EF4-FFF2-40B4-BE49-F238E27FC236}">
                <a16:creationId xmlns:a16="http://schemas.microsoft.com/office/drawing/2014/main" id="{46883890-1A94-6418-6C44-6F0AB204580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 name="Google Shape;42;p4:notes">
            <a:extLst>
              <a:ext uri="{FF2B5EF4-FFF2-40B4-BE49-F238E27FC236}">
                <a16:creationId xmlns:a16="http://schemas.microsoft.com/office/drawing/2014/main" id="{96588053-0C9A-F910-3372-694BC8AB81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935194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a:extLst>
            <a:ext uri="{FF2B5EF4-FFF2-40B4-BE49-F238E27FC236}">
              <a16:creationId xmlns:a16="http://schemas.microsoft.com/office/drawing/2014/main" id="{987EA209-B8E8-73E9-DC2C-132D811E4836}"/>
            </a:ext>
          </a:extLst>
        </p:cNvPr>
        <p:cNvGrpSpPr/>
        <p:nvPr/>
      </p:nvGrpSpPr>
      <p:grpSpPr>
        <a:xfrm>
          <a:off x="0" y="0"/>
          <a:ext cx="0" cy="0"/>
          <a:chOff x="0" y="0"/>
          <a:chExt cx="0" cy="0"/>
        </a:xfrm>
      </p:grpSpPr>
      <p:sp>
        <p:nvSpPr>
          <p:cNvPr id="50" name="Google Shape;50;p5:notes">
            <a:extLst>
              <a:ext uri="{FF2B5EF4-FFF2-40B4-BE49-F238E27FC236}">
                <a16:creationId xmlns:a16="http://schemas.microsoft.com/office/drawing/2014/main" id="{AF8F7415-C0EA-BB3D-8F50-F455C519D0E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PE" dirty="0"/>
              <a:t>https://www.mathworks.com/help/medical-imaging/ug/Brain-MRI-Segmentation-Using-Trained-3-D-U-Net.html</a:t>
            </a:r>
          </a:p>
          <a:p>
            <a:pPr marL="0" lvl="0" indent="0" algn="l" rtl="0">
              <a:lnSpc>
                <a:spcPct val="100000"/>
              </a:lnSpc>
              <a:spcBef>
                <a:spcPts val="0"/>
              </a:spcBef>
              <a:spcAft>
                <a:spcPts val="0"/>
              </a:spcAft>
              <a:buSzPts val="1100"/>
              <a:buNone/>
            </a:pPr>
            <a:endParaRPr dirty="0"/>
          </a:p>
        </p:txBody>
      </p:sp>
      <p:sp>
        <p:nvSpPr>
          <p:cNvPr id="51" name="Google Shape;51;p5:notes">
            <a:extLst>
              <a:ext uri="{FF2B5EF4-FFF2-40B4-BE49-F238E27FC236}">
                <a16:creationId xmlns:a16="http://schemas.microsoft.com/office/drawing/2014/main" id="{51F7999D-6A17-318C-39A6-D42490683CF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799172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a:extLst>
            <a:ext uri="{FF2B5EF4-FFF2-40B4-BE49-F238E27FC236}">
              <a16:creationId xmlns:a16="http://schemas.microsoft.com/office/drawing/2014/main" id="{ECAE7AB4-027B-B816-F7D2-1FEBAEC54BD7}"/>
            </a:ext>
          </a:extLst>
        </p:cNvPr>
        <p:cNvGrpSpPr/>
        <p:nvPr/>
      </p:nvGrpSpPr>
      <p:grpSpPr>
        <a:xfrm>
          <a:off x="0" y="0"/>
          <a:ext cx="0" cy="0"/>
          <a:chOff x="0" y="0"/>
          <a:chExt cx="0" cy="0"/>
        </a:xfrm>
      </p:grpSpPr>
      <p:sp>
        <p:nvSpPr>
          <p:cNvPr id="50" name="Google Shape;50;p5:notes">
            <a:extLst>
              <a:ext uri="{FF2B5EF4-FFF2-40B4-BE49-F238E27FC236}">
                <a16:creationId xmlns:a16="http://schemas.microsoft.com/office/drawing/2014/main" id="{CE524B8B-9A99-E166-C39B-D415703E6E2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1" name="Google Shape;51;p5:notes">
            <a:extLst>
              <a:ext uri="{FF2B5EF4-FFF2-40B4-BE49-F238E27FC236}">
                <a16:creationId xmlns:a16="http://schemas.microsoft.com/office/drawing/2014/main" id="{3EA8E812-265D-71E0-A4AE-1AC9E2F743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070632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Google Shape;3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 name="Google Shape;3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73900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59" name="Google Shape;459;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a:extLst>
            <a:ext uri="{FF2B5EF4-FFF2-40B4-BE49-F238E27FC236}">
              <a16:creationId xmlns:a16="http://schemas.microsoft.com/office/drawing/2014/main" id="{6FFC63AC-FB0E-C811-EE18-2241C5BDB9D2}"/>
            </a:ext>
          </a:extLst>
        </p:cNvPr>
        <p:cNvGrpSpPr/>
        <p:nvPr/>
      </p:nvGrpSpPr>
      <p:grpSpPr>
        <a:xfrm>
          <a:off x="0" y="0"/>
          <a:ext cx="0" cy="0"/>
          <a:chOff x="0" y="0"/>
          <a:chExt cx="0" cy="0"/>
        </a:xfrm>
      </p:grpSpPr>
      <p:sp>
        <p:nvSpPr>
          <p:cNvPr id="50" name="Google Shape;50;p5:notes">
            <a:extLst>
              <a:ext uri="{FF2B5EF4-FFF2-40B4-BE49-F238E27FC236}">
                <a16:creationId xmlns:a16="http://schemas.microsoft.com/office/drawing/2014/main" id="{65397344-2CF8-6E99-36D9-43AF0B44331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1" name="Google Shape;51;p5:notes">
            <a:extLst>
              <a:ext uri="{FF2B5EF4-FFF2-40B4-BE49-F238E27FC236}">
                <a16:creationId xmlns:a16="http://schemas.microsoft.com/office/drawing/2014/main" id="{CB883CE5-DE74-2262-27F6-8E8FB4F9B5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070735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a:extLst>
            <a:ext uri="{FF2B5EF4-FFF2-40B4-BE49-F238E27FC236}">
              <a16:creationId xmlns:a16="http://schemas.microsoft.com/office/drawing/2014/main" id="{B3897345-DE31-3EBB-D55C-D1AF6F33B364}"/>
            </a:ext>
          </a:extLst>
        </p:cNvPr>
        <p:cNvGrpSpPr/>
        <p:nvPr/>
      </p:nvGrpSpPr>
      <p:grpSpPr>
        <a:xfrm>
          <a:off x="0" y="0"/>
          <a:ext cx="0" cy="0"/>
          <a:chOff x="0" y="0"/>
          <a:chExt cx="0" cy="0"/>
        </a:xfrm>
      </p:grpSpPr>
      <p:sp>
        <p:nvSpPr>
          <p:cNvPr id="31" name="Google Shape;31;p3:notes">
            <a:extLst>
              <a:ext uri="{FF2B5EF4-FFF2-40B4-BE49-F238E27FC236}">
                <a16:creationId xmlns:a16="http://schemas.microsoft.com/office/drawing/2014/main" id="{6FCBD21D-D393-C35B-FDF3-C7B0114A0F2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 name="Google Shape;32;p3:notes">
            <a:extLst>
              <a:ext uri="{FF2B5EF4-FFF2-40B4-BE49-F238E27FC236}">
                <a16:creationId xmlns:a16="http://schemas.microsoft.com/office/drawing/2014/main" id="{3D7F958F-7C9E-DCD0-7336-A13FCE74B1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18190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a:extLst>
            <a:ext uri="{FF2B5EF4-FFF2-40B4-BE49-F238E27FC236}">
              <a16:creationId xmlns:a16="http://schemas.microsoft.com/office/drawing/2014/main" id="{F7CF9510-6BED-EDD8-597B-7832E19C40E2}"/>
            </a:ext>
          </a:extLst>
        </p:cNvPr>
        <p:cNvGrpSpPr/>
        <p:nvPr/>
      </p:nvGrpSpPr>
      <p:grpSpPr>
        <a:xfrm>
          <a:off x="0" y="0"/>
          <a:ext cx="0" cy="0"/>
          <a:chOff x="0" y="0"/>
          <a:chExt cx="0" cy="0"/>
        </a:xfrm>
      </p:grpSpPr>
      <p:sp>
        <p:nvSpPr>
          <p:cNvPr id="41" name="Google Shape;41;p4:notes">
            <a:extLst>
              <a:ext uri="{FF2B5EF4-FFF2-40B4-BE49-F238E27FC236}">
                <a16:creationId xmlns:a16="http://schemas.microsoft.com/office/drawing/2014/main" id="{90814E3E-455B-48CB-EB46-1B7730C1218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42" name="Google Shape;42;p4:notes">
            <a:extLst>
              <a:ext uri="{FF2B5EF4-FFF2-40B4-BE49-F238E27FC236}">
                <a16:creationId xmlns:a16="http://schemas.microsoft.com/office/drawing/2014/main" id="{96693E13-8B0E-0945-A52B-3CFB727D587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39907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Images prompts:</a:t>
            </a:r>
          </a:p>
          <a:p>
            <a:pPr marL="0" lvl="0" indent="0" algn="l" rtl="0">
              <a:lnSpc>
                <a:spcPct val="100000"/>
              </a:lnSpc>
              <a:spcBef>
                <a:spcPts val="0"/>
              </a:spcBef>
              <a:spcAft>
                <a:spcPts val="0"/>
              </a:spcAft>
              <a:buSzPts val="1100"/>
              <a:buNone/>
            </a:pPr>
            <a:r>
              <a:rPr lang="en-US" dirty="0"/>
              <a:t>	perceptron vs. neural network</a:t>
            </a:r>
          </a:p>
          <a:p>
            <a:pPr marL="0" lvl="0" indent="0" algn="l" rtl="0">
              <a:lnSpc>
                <a:spcPct val="100000"/>
              </a:lnSpc>
              <a:spcBef>
                <a:spcPts val="0"/>
              </a:spcBef>
              <a:spcAft>
                <a:spcPts val="0"/>
              </a:spcAft>
              <a:buSzPts val="1100"/>
              <a:buNone/>
            </a:pPr>
            <a:r>
              <a:rPr lang="en-US" dirty="0"/>
              <a:t>	convolutional neural network</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endParaRPr dirty="0"/>
          </a:p>
        </p:txBody>
      </p:sp>
      <p:sp>
        <p:nvSpPr>
          <p:cNvPr id="51" name="Google Shape;5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s-PE" dirty="0"/>
          </a:p>
        </p:txBody>
      </p:sp>
      <p:sp>
        <p:nvSpPr>
          <p:cNvPr id="307" name="Google Shape;30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68735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
        <p:cNvGrpSpPr/>
        <p:nvPr/>
      </p:nvGrpSpPr>
      <p:grpSpPr>
        <a:xfrm>
          <a:off x="0" y="0"/>
          <a:ext cx="0" cy="0"/>
          <a:chOff x="0" y="0"/>
          <a:chExt cx="0" cy="0"/>
        </a:xfrm>
      </p:grpSpPr>
      <p:sp>
        <p:nvSpPr>
          <p:cNvPr id="22" name="Google Shape;2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 name="Google Shape;2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a:extLst>
            <a:ext uri="{FF2B5EF4-FFF2-40B4-BE49-F238E27FC236}">
              <a16:creationId xmlns:a16="http://schemas.microsoft.com/office/drawing/2014/main" id="{24140091-81E2-6FF7-FB49-7472D5192E92}"/>
            </a:ext>
          </a:extLst>
        </p:cNvPr>
        <p:cNvGrpSpPr/>
        <p:nvPr/>
      </p:nvGrpSpPr>
      <p:grpSpPr>
        <a:xfrm>
          <a:off x="0" y="0"/>
          <a:ext cx="0" cy="0"/>
          <a:chOff x="0" y="0"/>
          <a:chExt cx="0" cy="0"/>
        </a:xfrm>
      </p:grpSpPr>
      <p:sp>
        <p:nvSpPr>
          <p:cNvPr id="41" name="Google Shape;41;p4:notes">
            <a:extLst>
              <a:ext uri="{FF2B5EF4-FFF2-40B4-BE49-F238E27FC236}">
                <a16:creationId xmlns:a16="http://schemas.microsoft.com/office/drawing/2014/main" id="{8BB55B14-62B3-4482-55E0-ACFA6664097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 name="Google Shape;42;p4:notes">
            <a:extLst>
              <a:ext uri="{FF2B5EF4-FFF2-40B4-BE49-F238E27FC236}">
                <a16:creationId xmlns:a16="http://schemas.microsoft.com/office/drawing/2014/main" id="{147F0366-1EAE-BA8F-1ACB-815583F9DD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3010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a:extLst>
            <a:ext uri="{FF2B5EF4-FFF2-40B4-BE49-F238E27FC236}">
              <a16:creationId xmlns:a16="http://schemas.microsoft.com/office/drawing/2014/main" id="{FF3E8388-AD64-88A2-296C-40A27B1F5249}"/>
            </a:ext>
          </a:extLst>
        </p:cNvPr>
        <p:cNvGrpSpPr/>
        <p:nvPr/>
      </p:nvGrpSpPr>
      <p:grpSpPr>
        <a:xfrm>
          <a:off x="0" y="0"/>
          <a:ext cx="0" cy="0"/>
          <a:chOff x="0" y="0"/>
          <a:chExt cx="0" cy="0"/>
        </a:xfrm>
      </p:grpSpPr>
      <p:sp>
        <p:nvSpPr>
          <p:cNvPr id="41" name="Google Shape;41;p4:notes">
            <a:extLst>
              <a:ext uri="{FF2B5EF4-FFF2-40B4-BE49-F238E27FC236}">
                <a16:creationId xmlns:a16="http://schemas.microsoft.com/office/drawing/2014/main" id="{D033C3F6-4AAE-8876-7BF1-207C2D76E88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 name="Google Shape;42;p4:notes">
            <a:extLst>
              <a:ext uri="{FF2B5EF4-FFF2-40B4-BE49-F238E27FC236}">
                <a16:creationId xmlns:a16="http://schemas.microsoft.com/office/drawing/2014/main" id="{BDDFF6B6-7B50-70E6-333F-CF021EA1F3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14275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p:cSld name="Diapositiva de título">
    <p:spTree>
      <p:nvGrpSpPr>
        <p:cNvPr id="1" name="Shape 1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PE"/>
              <a:t>‹#›</a:t>
            </a:fld>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n8python.github.io/mnistLatentSpace/" TargetMode="Externa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github.com/jeremy-jmc/IA-P002" TargetMode="Externa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3.png"/><Relationship Id="rId7" Type="http://schemas.openxmlformats.org/officeDocument/2006/relationships/hyperlink" Target="https://brainweb.bic.mni.mcgill.ca/" TargetMode="External"/><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hyperlink" Target="https://github.com/StefanDenn3r/Unsupervised_Anomaly_Detection_Brain_MRI" TargetMode="External"/><Relationship Id="rId5" Type="http://schemas.openxmlformats.org/officeDocument/2006/relationships/image" Target="../media/image3.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jeremy-jmc/CS4002-PFC1/tree/main" TargetMode="External"/><Relationship Id="rId7" Type="http://schemas.openxmlformats.org/officeDocument/2006/relationships/hyperlink" Target="https://github.com/ahmedgh970/Transformers_Unsupervised_Anomaly_Segmentation" TargetMode="External"/><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hyperlink" Target="https://arxiv.org/pdf/2207.02059.pdf" TargetMode="External"/><Relationship Id="rId5" Type="http://schemas.openxmlformats.org/officeDocument/2006/relationships/hyperlink" Target="https://proceedings.mlr.press/v172/kascenas22a/kascenas22a.pdf" TargetMode="External"/><Relationship Id="rId4" Type="http://schemas.openxmlformats.org/officeDocument/2006/relationships/hyperlink" Target="https://arxiv.org/pdf/2303.03758.pdf"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hyperlink" Target="https://arxiv.org/pdf/2207.02059.pdf" TargetMode="External"/><Relationship Id="rId13" Type="http://schemas.openxmlformats.org/officeDocument/2006/relationships/image" Target="../media/image33.png"/><Relationship Id="rId3" Type="http://schemas.openxmlformats.org/officeDocument/2006/relationships/image" Target="../media/image8.png"/><Relationship Id="rId7" Type="http://schemas.openxmlformats.org/officeDocument/2006/relationships/hyperlink" Target="https://github.com/ahmedgh970/Transformers_Unsupervised_Anomaly_Segmentation/tree/main" TargetMode="External"/><Relationship Id="rId12" Type="http://schemas.openxmlformats.org/officeDocument/2006/relationships/hyperlink" Target="https://github.com/StefanDenn3r/Unsupervised_Anomaly_Detection_Brain_MRI" TargetMode="External"/><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hyperlink" Target="https://link.springer.com/chapter/10.1007/978-3-031-33842-7_3" TargetMode="External"/><Relationship Id="rId11" Type="http://schemas.openxmlformats.org/officeDocument/2006/relationships/hyperlink" Target="https://arxiv.org/pdf/2004.03271.pdf" TargetMode="External"/><Relationship Id="rId5" Type="http://schemas.openxmlformats.org/officeDocument/2006/relationships/hyperlink" Target="https://github.com/FinnBehrendt/patched-Diffusion-Models-UAD/tree/main" TargetMode="External"/><Relationship Id="rId10" Type="http://schemas.openxmlformats.org/officeDocument/2006/relationships/hyperlink" Target="https://github.com/AntanasKascenas/DenoisingAE/tree/master" TargetMode="External"/><Relationship Id="rId4" Type="http://schemas.openxmlformats.org/officeDocument/2006/relationships/hyperlink" Target="https://arxiv.org/pdf/2303.03758.pdf" TargetMode="External"/><Relationship Id="rId9" Type="http://schemas.openxmlformats.org/officeDocument/2006/relationships/hyperlink" Target="https://proceedings.mlr.press/v172/kascenas22a.html" TargetMode="External"/><Relationship Id="rId1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
        <p:cNvGrpSpPr/>
        <p:nvPr/>
      </p:nvGrpSpPr>
      <p:grpSpPr>
        <a:xfrm>
          <a:off x="0" y="0"/>
          <a:ext cx="0" cy="0"/>
          <a:chOff x="0" y="0"/>
          <a:chExt cx="0" cy="0"/>
        </a:xfrm>
      </p:grpSpPr>
      <p:sp>
        <p:nvSpPr>
          <p:cNvPr id="17" name="Google Shape;17;p3"/>
          <p:cNvSpPr txBox="1"/>
          <p:nvPr/>
        </p:nvSpPr>
        <p:spPr>
          <a:xfrm>
            <a:off x="750224" y="695656"/>
            <a:ext cx="3849072" cy="107855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4000"/>
              <a:buFont typeface="Calibri"/>
              <a:buNone/>
            </a:pPr>
            <a:r>
              <a:rPr lang="es-PE" sz="3600" b="1" dirty="0" err="1">
                <a:latin typeface="+mj-lt"/>
                <a:cs typeface="Biome" panose="020B0503030204020804" pitchFamily="34" charset="0"/>
              </a:rPr>
              <a:t>Anomaly</a:t>
            </a:r>
            <a:r>
              <a:rPr lang="es-PE" sz="3600" b="1" dirty="0">
                <a:latin typeface="+mj-lt"/>
                <a:cs typeface="Biome" panose="020B0503030204020804" pitchFamily="34" charset="0"/>
              </a:rPr>
              <a:t> </a:t>
            </a:r>
            <a:r>
              <a:rPr lang="es-PE" sz="3600" b="1" dirty="0" err="1">
                <a:latin typeface="+mj-lt"/>
                <a:cs typeface="Biome" panose="020B0503030204020804" pitchFamily="34" charset="0"/>
              </a:rPr>
              <a:t>Detection</a:t>
            </a:r>
            <a:r>
              <a:rPr lang="es-PE" sz="3600" b="1" dirty="0">
                <a:latin typeface="+mj-lt"/>
                <a:cs typeface="Biome" panose="020B0503030204020804" pitchFamily="34" charset="0"/>
              </a:rPr>
              <a:t> in </a:t>
            </a:r>
            <a:r>
              <a:rPr lang="es-PE" sz="3600" b="1" dirty="0" err="1">
                <a:latin typeface="+mj-lt"/>
                <a:cs typeface="Biome" panose="020B0503030204020804" pitchFamily="34" charset="0"/>
              </a:rPr>
              <a:t>Brain</a:t>
            </a:r>
            <a:r>
              <a:rPr lang="es-PE" sz="3600" b="1" dirty="0">
                <a:latin typeface="+mj-lt"/>
                <a:cs typeface="Biome" panose="020B0503030204020804" pitchFamily="34" charset="0"/>
              </a:rPr>
              <a:t> MRI</a:t>
            </a:r>
            <a:endParaRPr sz="3600" b="1" i="0" u="none" strike="noStrike" cap="none" dirty="0">
              <a:solidFill>
                <a:srgbClr val="000000"/>
              </a:solidFill>
              <a:latin typeface="+mj-lt"/>
              <a:cs typeface="Biome" panose="020B0503030204020804" pitchFamily="34" charset="0"/>
              <a:sym typeface="Arial"/>
            </a:endParaRPr>
          </a:p>
        </p:txBody>
      </p:sp>
      <p:sp>
        <p:nvSpPr>
          <p:cNvPr id="18" name="Google Shape;18;p3"/>
          <p:cNvSpPr txBox="1"/>
          <p:nvPr/>
        </p:nvSpPr>
        <p:spPr>
          <a:xfrm>
            <a:off x="750224" y="2795712"/>
            <a:ext cx="1488008" cy="32312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600"/>
              <a:buFont typeface="Calibri"/>
              <a:buNone/>
            </a:pPr>
            <a:r>
              <a:rPr lang="es-PE" sz="1600" b="0" i="0" u="none" strike="noStrike" cap="none" dirty="0">
                <a:solidFill>
                  <a:schemeClr val="dk1"/>
                </a:solidFill>
                <a:latin typeface="Calibri"/>
                <a:ea typeface="Calibri"/>
                <a:cs typeface="Calibri"/>
                <a:sym typeface="Calibri"/>
              </a:rPr>
              <a:t>10 / 04 / 2024</a:t>
            </a:r>
            <a:endParaRPr sz="1600" b="0" i="0" u="none" strike="noStrike" cap="none" dirty="0">
              <a:solidFill>
                <a:schemeClr val="dk1"/>
              </a:solidFill>
              <a:latin typeface="Calibri"/>
              <a:ea typeface="Calibri"/>
              <a:cs typeface="Calibri"/>
              <a:sym typeface="Calibri"/>
            </a:endParaRPr>
          </a:p>
        </p:txBody>
      </p:sp>
      <p:sp>
        <p:nvSpPr>
          <p:cNvPr id="19" name="Google Shape;19;p3"/>
          <p:cNvSpPr txBox="1"/>
          <p:nvPr/>
        </p:nvSpPr>
        <p:spPr>
          <a:xfrm>
            <a:off x="750224" y="2052758"/>
            <a:ext cx="3849072" cy="46440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200"/>
              <a:buFont typeface="Arial"/>
              <a:buNone/>
            </a:pPr>
            <a:r>
              <a:rPr lang="en-US" sz="2200" b="1" i="0" u="none" strike="noStrike" cap="none" dirty="0">
                <a:solidFill>
                  <a:schemeClr val="dk1"/>
                </a:solidFill>
                <a:latin typeface="Calibri"/>
                <a:ea typeface="Calibri"/>
                <a:cs typeface="Calibri"/>
                <a:sym typeface="Calibri"/>
              </a:rPr>
              <a:t>An overview</a:t>
            </a:r>
            <a:endParaRPr sz="2200" b="1" i="0" u="none" strike="noStrike" cap="none" dirty="0">
              <a:solidFill>
                <a:schemeClr val="dk1"/>
              </a:solidFill>
              <a:latin typeface="Calibri"/>
              <a:ea typeface="Calibri"/>
              <a:cs typeface="Calibri"/>
              <a:sym typeface="Calibri"/>
            </a:endParaRPr>
          </a:p>
        </p:txBody>
      </p:sp>
      <p:pic>
        <p:nvPicPr>
          <p:cNvPr id="1026" name="Picture 2" descr="PDF] Brain Tumor Anomaly Detection via Latent Regularized Adversarial  Network | Semantic Scholar">
            <a:extLst>
              <a:ext uri="{FF2B5EF4-FFF2-40B4-BE49-F238E27FC236}">
                <a16:creationId xmlns:a16="http://schemas.microsoft.com/office/drawing/2014/main" id="{5B73DC07-E248-441B-302D-35F18768B9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9296" y="1499494"/>
            <a:ext cx="6671164" cy="38590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
          <a:extLst>
            <a:ext uri="{FF2B5EF4-FFF2-40B4-BE49-F238E27FC236}">
              <a16:creationId xmlns:a16="http://schemas.microsoft.com/office/drawing/2014/main" id="{936433D7-231A-DF6B-2701-56B5914717B6}"/>
            </a:ext>
          </a:extLst>
        </p:cNvPr>
        <p:cNvGrpSpPr/>
        <p:nvPr/>
      </p:nvGrpSpPr>
      <p:grpSpPr>
        <a:xfrm>
          <a:off x="0" y="0"/>
          <a:ext cx="0" cy="0"/>
          <a:chOff x="0" y="0"/>
          <a:chExt cx="0" cy="0"/>
        </a:xfrm>
      </p:grpSpPr>
      <p:sp>
        <p:nvSpPr>
          <p:cNvPr id="45" name="Google Shape;45;p6">
            <a:extLst>
              <a:ext uri="{FF2B5EF4-FFF2-40B4-BE49-F238E27FC236}">
                <a16:creationId xmlns:a16="http://schemas.microsoft.com/office/drawing/2014/main" id="{D5360E38-94BA-9614-A705-F7A7ACC20D70}"/>
              </a:ext>
            </a:extLst>
          </p:cNvPr>
          <p:cNvSpPr txBox="1"/>
          <p:nvPr/>
        </p:nvSpPr>
        <p:spPr>
          <a:xfrm>
            <a:off x="369202" y="199304"/>
            <a:ext cx="5390154" cy="25107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dirty="0">
                <a:solidFill>
                  <a:schemeClr val="tx1"/>
                </a:solidFill>
                <a:latin typeface="Calibri"/>
                <a:ea typeface="Calibri"/>
                <a:cs typeface="Calibri"/>
                <a:sym typeface="Calibri"/>
              </a:rPr>
              <a:t>Anomaly Detection in Brain MRI</a:t>
            </a:r>
            <a:endParaRPr sz="1400" b="0" i="0" u="none" strike="noStrike" cap="none" dirty="0">
              <a:solidFill>
                <a:srgbClr val="000000"/>
              </a:solidFill>
              <a:latin typeface="Arial"/>
              <a:ea typeface="Arial"/>
              <a:cs typeface="Arial"/>
              <a:sym typeface="Arial"/>
            </a:endParaRPr>
          </a:p>
        </p:txBody>
      </p:sp>
      <p:sp>
        <p:nvSpPr>
          <p:cNvPr id="46" name="Google Shape;46;p6">
            <a:extLst>
              <a:ext uri="{FF2B5EF4-FFF2-40B4-BE49-F238E27FC236}">
                <a16:creationId xmlns:a16="http://schemas.microsoft.com/office/drawing/2014/main" id="{74ED6698-7A9D-2C16-328A-A21AD3474069}"/>
              </a:ext>
            </a:extLst>
          </p:cNvPr>
          <p:cNvSpPr txBox="1"/>
          <p:nvPr/>
        </p:nvSpPr>
        <p:spPr>
          <a:xfrm>
            <a:off x="6469753" y="199304"/>
            <a:ext cx="5390154" cy="251072"/>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endParaRPr sz="1400" b="0" i="0" u="none" strike="noStrike" cap="none" dirty="0">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620ABC72-211B-34BB-1D48-CC39EFC5CF45}"/>
              </a:ext>
            </a:extLst>
          </p:cNvPr>
          <p:cNvSpPr txBox="1"/>
          <p:nvPr/>
        </p:nvSpPr>
        <p:spPr>
          <a:xfrm flipH="1">
            <a:off x="524925" y="562595"/>
            <a:ext cx="11334981" cy="477054"/>
          </a:xfrm>
          <a:prstGeom prst="rect">
            <a:avLst/>
          </a:prstGeom>
          <a:noFill/>
        </p:spPr>
        <p:txBody>
          <a:bodyPr wrap="square" rtlCol="0">
            <a:spAutoFit/>
          </a:bodyPr>
          <a:lstStyle/>
          <a:p>
            <a:pPr marL="0" lvl="0" indent="0" algn="l" rtl="0">
              <a:lnSpc>
                <a:spcPct val="100000"/>
              </a:lnSpc>
              <a:spcBef>
                <a:spcPts val="0"/>
              </a:spcBef>
              <a:spcAft>
                <a:spcPts val="0"/>
              </a:spcAft>
              <a:buSzPts val="1100"/>
              <a:buNone/>
            </a:pPr>
            <a:r>
              <a:rPr lang="en-US" sz="2500" dirty="0"/>
              <a:t>Anomaly detection</a:t>
            </a:r>
          </a:p>
        </p:txBody>
      </p:sp>
      <p:sp>
        <p:nvSpPr>
          <p:cNvPr id="4" name="CuadroTexto 1">
            <a:extLst>
              <a:ext uri="{FF2B5EF4-FFF2-40B4-BE49-F238E27FC236}">
                <a16:creationId xmlns:a16="http://schemas.microsoft.com/office/drawing/2014/main" id="{A3DFC119-036A-1776-EB91-3FC4464F37A0}"/>
              </a:ext>
            </a:extLst>
          </p:cNvPr>
          <p:cNvSpPr txBox="1"/>
          <p:nvPr/>
        </p:nvSpPr>
        <p:spPr>
          <a:xfrm>
            <a:off x="398540" y="1456020"/>
            <a:ext cx="11167818" cy="1169551"/>
          </a:xfrm>
          <a:prstGeom prst="rect">
            <a:avLst/>
          </a:prstGeom>
          <a:noFill/>
        </p:spPr>
        <p:txBody>
          <a:bodyPr wrap="square" rtlCol="0">
            <a:spAutoFit/>
          </a:bodyPr>
          <a:lstStyle/>
          <a:p>
            <a:r>
              <a:rPr lang="en-US" b="1" dirty="0">
                <a:latin typeface="+mj-lt"/>
                <a:cs typeface="Times New Roman" panose="02020603050405020304" pitchFamily="18" charset="0"/>
              </a:rPr>
              <a:t>CONTEXT:</a:t>
            </a:r>
          </a:p>
          <a:p>
            <a:pPr marL="285750" indent="-285750">
              <a:buFont typeface="Arial" panose="020B0604020202020204" pitchFamily="34" charset="0"/>
              <a:buChar char="•"/>
            </a:pPr>
            <a:r>
              <a:rPr lang="en-US" dirty="0"/>
              <a:t>MR imaging of the brain is at the heart of diagnosis and treatment of neurological diseases.</a:t>
            </a:r>
            <a:endParaRPr lang="en-US" dirty="0">
              <a:latin typeface="+mj-lt"/>
              <a:cs typeface="Times New Roman" panose="02020603050405020304" pitchFamily="18" charset="0"/>
            </a:endParaRPr>
          </a:p>
          <a:p>
            <a:endParaRPr lang="en-US" b="1" dirty="0">
              <a:latin typeface="+mj-lt"/>
              <a:cs typeface="Times New Roman" panose="02020603050405020304" pitchFamily="18" charset="0"/>
            </a:endParaRPr>
          </a:p>
          <a:p>
            <a:r>
              <a:rPr lang="en-US" b="1" dirty="0">
                <a:latin typeface="+mj-lt"/>
                <a:cs typeface="Times New Roman" panose="02020603050405020304" pitchFamily="18" charset="0"/>
              </a:rPr>
              <a:t>I/O: </a:t>
            </a:r>
            <a:r>
              <a:rPr lang="en-US" dirty="0">
                <a:latin typeface="+mj-lt"/>
                <a:cs typeface="Times New Roman" panose="02020603050405020304" pitchFamily="18" charset="0"/>
              </a:rPr>
              <a:t>classification/segmentation map/residual map</a:t>
            </a:r>
            <a:endParaRPr lang="en-US" b="1" dirty="0">
              <a:latin typeface="+mj-lt"/>
              <a:cs typeface="Times New Roman" panose="02020603050405020304" pitchFamily="18" charset="0"/>
            </a:endParaRPr>
          </a:p>
          <a:p>
            <a:endParaRPr lang="en-US" b="1" dirty="0">
              <a:latin typeface="+mj-lt"/>
              <a:cs typeface="Times New Roman" panose="02020603050405020304" pitchFamily="18" charset="0"/>
            </a:endParaRPr>
          </a:p>
        </p:txBody>
      </p:sp>
    </p:spTree>
    <p:extLst>
      <p:ext uri="{BB962C8B-B14F-4D97-AF65-F5344CB8AC3E}">
        <p14:creationId xmlns:p14="http://schemas.microsoft.com/office/powerpoint/2010/main" val="1061899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2">
          <a:extLst>
            <a:ext uri="{FF2B5EF4-FFF2-40B4-BE49-F238E27FC236}">
              <a16:creationId xmlns:a16="http://schemas.microsoft.com/office/drawing/2014/main" id="{BA6DB2AD-3B42-58D2-85D1-A94650B7554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34FEF35-1798-056A-B0F8-52234DE508B3}"/>
              </a:ext>
            </a:extLst>
          </p:cNvPr>
          <p:cNvPicPr>
            <a:picLocks noChangeAspect="1"/>
          </p:cNvPicPr>
          <p:nvPr/>
        </p:nvPicPr>
        <p:blipFill>
          <a:blip r:embed="rId3"/>
          <a:stretch>
            <a:fillRect/>
          </a:stretch>
        </p:blipFill>
        <p:spPr>
          <a:xfrm>
            <a:off x="0" y="477294"/>
            <a:ext cx="12192000" cy="5903412"/>
          </a:xfrm>
          <a:prstGeom prst="rect">
            <a:avLst/>
          </a:prstGeom>
        </p:spPr>
      </p:pic>
      <p:sp>
        <p:nvSpPr>
          <p:cNvPr id="2" name="Google Shape;45;p6">
            <a:extLst>
              <a:ext uri="{FF2B5EF4-FFF2-40B4-BE49-F238E27FC236}">
                <a16:creationId xmlns:a16="http://schemas.microsoft.com/office/drawing/2014/main" id="{D2AD79E2-691A-7F99-4B05-E5FB5272F62F}"/>
              </a:ext>
            </a:extLst>
          </p:cNvPr>
          <p:cNvSpPr txBox="1"/>
          <p:nvPr/>
        </p:nvSpPr>
        <p:spPr>
          <a:xfrm>
            <a:off x="369202" y="199304"/>
            <a:ext cx="5390154" cy="25107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dirty="0">
                <a:solidFill>
                  <a:schemeClr val="tx1"/>
                </a:solidFill>
                <a:latin typeface="Calibri"/>
                <a:ea typeface="Calibri"/>
                <a:cs typeface="Calibri"/>
                <a:sym typeface="Calibri"/>
              </a:rPr>
              <a:t>Anomaly Detection in Brain MRI</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2916705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
          <a:extLst>
            <a:ext uri="{FF2B5EF4-FFF2-40B4-BE49-F238E27FC236}">
              <a16:creationId xmlns:a16="http://schemas.microsoft.com/office/drawing/2014/main" id="{FE9BDFCB-F1D4-4AD3-0AAE-30DA4F766C3A}"/>
            </a:ext>
          </a:extLst>
        </p:cNvPr>
        <p:cNvGrpSpPr/>
        <p:nvPr/>
      </p:nvGrpSpPr>
      <p:grpSpPr>
        <a:xfrm>
          <a:off x="0" y="0"/>
          <a:ext cx="0" cy="0"/>
          <a:chOff x="0" y="0"/>
          <a:chExt cx="0" cy="0"/>
        </a:xfrm>
      </p:grpSpPr>
      <p:sp>
        <p:nvSpPr>
          <p:cNvPr id="3" name="Google Shape;45;p6">
            <a:extLst>
              <a:ext uri="{FF2B5EF4-FFF2-40B4-BE49-F238E27FC236}">
                <a16:creationId xmlns:a16="http://schemas.microsoft.com/office/drawing/2014/main" id="{D592058D-089C-D38A-37AD-056B84170279}"/>
              </a:ext>
            </a:extLst>
          </p:cNvPr>
          <p:cNvSpPr txBox="1"/>
          <p:nvPr/>
        </p:nvSpPr>
        <p:spPr>
          <a:xfrm>
            <a:off x="369202" y="199304"/>
            <a:ext cx="5390154" cy="25107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dirty="0">
                <a:solidFill>
                  <a:schemeClr val="tx1"/>
                </a:solidFill>
                <a:latin typeface="Calibri"/>
                <a:ea typeface="Calibri"/>
                <a:cs typeface="Calibri"/>
                <a:sym typeface="Calibri"/>
              </a:rPr>
              <a:t>Anomaly Detection in Brain MRI</a:t>
            </a:r>
            <a:endParaRPr sz="1400" b="0" i="0" u="none" strike="noStrike" cap="none" dirty="0">
              <a:solidFill>
                <a:srgbClr val="000000"/>
              </a:solidFill>
              <a:latin typeface="Arial"/>
              <a:ea typeface="Arial"/>
              <a:cs typeface="Arial"/>
              <a:sym typeface="Arial"/>
            </a:endParaRPr>
          </a:p>
        </p:txBody>
      </p:sp>
      <p:pic>
        <p:nvPicPr>
          <p:cNvPr id="4" name="Picture 2" descr="Best Research Rabbit Alternatives and Competitors in 2024">
            <a:extLst>
              <a:ext uri="{FF2B5EF4-FFF2-40B4-BE49-F238E27FC236}">
                <a16:creationId xmlns:a16="http://schemas.microsoft.com/office/drawing/2014/main" id="{94DA4F38-2A25-DF1A-63D2-A14565DCF8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6752" y="2489745"/>
            <a:ext cx="1878505" cy="1878505"/>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3">
            <a:extLst>
              <a:ext uri="{FF2B5EF4-FFF2-40B4-BE49-F238E27FC236}">
                <a16:creationId xmlns:a16="http://schemas.microsoft.com/office/drawing/2014/main" id="{0DFBABD9-9383-B80D-9484-7351DB5F5F14}"/>
              </a:ext>
            </a:extLst>
          </p:cNvPr>
          <p:cNvSpPr txBox="1"/>
          <p:nvPr/>
        </p:nvSpPr>
        <p:spPr>
          <a:xfrm>
            <a:off x="1975204" y="4368250"/>
            <a:ext cx="1621599" cy="830997"/>
          </a:xfrm>
          <a:prstGeom prst="rect">
            <a:avLst/>
          </a:prstGeom>
          <a:noFill/>
        </p:spPr>
        <p:txBody>
          <a:bodyPr wrap="square" rtlCol="0">
            <a:spAutoFit/>
          </a:bodyPr>
          <a:lstStyle/>
          <a:p>
            <a:pPr algn="ctr"/>
            <a:r>
              <a:rPr lang="en-US" sz="2400" dirty="0"/>
              <a:t>Research</a:t>
            </a:r>
          </a:p>
          <a:p>
            <a:pPr algn="ctr"/>
            <a:r>
              <a:rPr lang="en-US" sz="2400" dirty="0"/>
              <a:t>Rabbit</a:t>
            </a:r>
            <a:endParaRPr lang="es-PE" sz="2400" dirty="0"/>
          </a:p>
        </p:txBody>
      </p:sp>
      <p:pic>
        <p:nvPicPr>
          <p:cNvPr id="6" name="Picture 5">
            <a:extLst>
              <a:ext uri="{FF2B5EF4-FFF2-40B4-BE49-F238E27FC236}">
                <a16:creationId xmlns:a16="http://schemas.microsoft.com/office/drawing/2014/main" id="{0AA0CD2C-3CF9-527F-0E28-3AD7E1FC5E21}"/>
              </a:ext>
            </a:extLst>
          </p:cNvPr>
          <p:cNvPicPr>
            <a:picLocks noChangeAspect="1"/>
          </p:cNvPicPr>
          <p:nvPr/>
        </p:nvPicPr>
        <p:blipFill>
          <a:blip r:embed="rId4"/>
          <a:stretch>
            <a:fillRect/>
          </a:stretch>
        </p:blipFill>
        <p:spPr>
          <a:xfrm>
            <a:off x="5759356" y="452019"/>
            <a:ext cx="5391902" cy="5953956"/>
          </a:xfrm>
          <a:prstGeom prst="rect">
            <a:avLst/>
          </a:prstGeom>
        </p:spPr>
      </p:pic>
      <p:sp>
        <p:nvSpPr>
          <p:cNvPr id="7" name="Arrow: Left 6">
            <a:extLst>
              <a:ext uri="{FF2B5EF4-FFF2-40B4-BE49-F238E27FC236}">
                <a16:creationId xmlns:a16="http://schemas.microsoft.com/office/drawing/2014/main" id="{2D59FD9E-12A1-E96E-B1FF-FBBF7B05DB5C}"/>
              </a:ext>
            </a:extLst>
          </p:cNvPr>
          <p:cNvSpPr/>
          <p:nvPr/>
        </p:nvSpPr>
        <p:spPr>
          <a:xfrm>
            <a:off x="7079225" y="4483509"/>
            <a:ext cx="589936" cy="432619"/>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4207637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
          <a:extLst>
            <a:ext uri="{FF2B5EF4-FFF2-40B4-BE49-F238E27FC236}">
              <a16:creationId xmlns:a16="http://schemas.microsoft.com/office/drawing/2014/main" id="{FA2B9B5F-2530-4519-6631-489BA37B9760}"/>
            </a:ext>
          </a:extLst>
        </p:cNvPr>
        <p:cNvGrpSpPr/>
        <p:nvPr/>
      </p:nvGrpSpPr>
      <p:grpSpPr>
        <a:xfrm>
          <a:off x="0" y="0"/>
          <a:ext cx="0" cy="0"/>
          <a:chOff x="0" y="0"/>
          <a:chExt cx="0" cy="0"/>
        </a:xfrm>
      </p:grpSpPr>
      <p:sp>
        <p:nvSpPr>
          <p:cNvPr id="45" name="Google Shape;45;p6">
            <a:extLst>
              <a:ext uri="{FF2B5EF4-FFF2-40B4-BE49-F238E27FC236}">
                <a16:creationId xmlns:a16="http://schemas.microsoft.com/office/drawing/2014/main" id="{309722A2-8171-F45C-597F-F696087D3BE0}"/>
              </a:ext>
            </a:extLst>
          </p:cNvPr>
          <p:cNvSpPr txBox="1"/>
          <p:nvPr/>
        </p:nvSpPr>
        <p:spPr>
          <a:xfrm>
            <a:off x="369202" y="199304"/>
            <a:ext cx="5390154" cy="25107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dirty="0">
                <a:solidFill>
                  <a:schemeClr val="tx1"/>
                </a:solidFill>
                <a:latin typeface="Calibri"/>
                <a:ea typeface="Calibri"/>
                <a:cs typeface="Calibri"/>
                <a:sym typeface="Calibri"/>
              </a:rPr>
              <a:t>Anomaly Detection in Brain MRI</a:t>
            </a:r>
            <a:endParaRPr sz="1400" b="0" i="0" u="none" strike="noStrike" cap="none" dirty="0">
              <a:solidFill>
                <a:srgbClr val="000000"/>
              </a:solidFill>
              <a:latin typeface="Arial"/>
              <a:ea typeface="Arial"/>
              <a:cs typeface="Arial"/>
              <a:sym typeface="Arial"/>
            </a:endParaRPr>
          </a:p>
        </p:txBody>
      </p:sp>
      <p:sp>
        <p:nvSpPr>
          <p:cNvPr id="46" name="Google Shape;46;p6">
            <a:extLst>
              <a:ext uri="{FF2B5EF4-FFF2-40B4-BE49-F238E27FC236}">
                <a16:creationId xmlns:a16="http://schemas.microsoft.com/office/drawing/2014/main" id="{74F49D16-D5DC-A96D-A66E-72B58D61A6DB}"/>
              </a:ext>
            </a:extLst>
          </p:cNvPr>
          <p:cNvSpPr txBox="1"/>
          <p:nvPr/>
        </p:nvSpPr>
        <p:spPr>
          <a:xfrm>
            <a:off x="6469753" y="199304"/>
            <a:ext cx="5390154" cy="251072"/>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endParaRPr sz="1400" b="0" i="0" u="none" strike="noStrike" cap="none" dirty="0">
              <a:solidFill>
                <a:srgbClr val="000000"/>
              </a:solidFill>
              <a:latin typeface="Arial"/>
              <a:ea typeface="Arial"/>
              <a:cs typeface="Arial"/>
              <a:sym typeface="Arial"/>
            </a:endParaRPr>
          </a:p>
        </p:txBody>
      </p:sp>
      <p:pic>
        <p:nvPicPr>
          <p:cNvPr id="5" name="Picture 4">
            <a:extLst>
              <a:ext uri="{FF2B5EF4-FFF2-40B4-BE49-F238E27FC236}">
                <a16:creationId xmlns:a16="http://schemas.microsoft.com/office/drawing/2014/main" id="{2C43F7B0-8FC0-602A-02DF-567812FFF2A1}"/>
              </a:ext>
            </a:extLst>
          </p:cNvPr>
          <p:cNvPicPr>
            <a:picLocks noChangeAspect="1"/>
          </p:cNvPicPr>
          <p:nvPr/>
        </p:nvPicPr>
        <p:blipFill rotWithShape="1">
          <a:blip r:embed="rId3"/>
          <a:srcRect r="60387"/>
          <a:stretch/>
        </p:blipFill>
        <p:spPr>
          <a:xfrm>
            <a:off x="10257929" y="475296"/>
            <a:ext cx="1459598" cy="3435204"/>
          </a:xfrm>
          <a:prstGeom prst="rect">
            <a:avLst/>
          </a:prstGeom>
        </p:spPr>
      </p:pic>
      <p:pic>
        <p:nvPicPr>
          <p:cNvPr id="7" name="Picture 6">
            <a:extLst>
              <a:ext uri="{FF2B5EF4-FFF2-40B4-BE49-F238E27FC236}">
                <a16:creationId xmlns:a16="http://schemas.microsoft.com/office/drawing/2014/main" id="{55F3EC78-CCEA-7D03-CD50-CFCC0E495A3A}"/>
              </a:ext>
            </a:extLst>
          </p:cNvPr>
          <p:cNvPicPr>
            <a:picLocks noChangeAspect="1"/>
          </p:cNvPicPr>
          <p:nvPr/>
        </p:nvPicPr>
        <p:blipFill rotWithShape="1">
          <a:blip r:embed="rId4"/>
          <a:srcRect t="43821" r="28453" b="1907"/>
          <a:stretch/>
        </p:blipFill>
        <p:spPr>
          <a:xfrm>
            <a:off x="7349607" y="4156620"/>
            <a:ext cx="4510299" cy="2138785"/>
          </a:xfrm>
          <a:prstGeom prst="rect">
            <a:avLst/>
          </a:prstGeom>
        </p:spPr>
      </p:pic>
      <p:pic>
        <p:nvPicPr>
          <p:cNvPr id="3" name="Picture 2">
            <a:extLst>
              <a:ext uri="{FF2B5EF4-FFF2-40B4-BE49-F238E27FC236}">
                <a16:creationId xmlns:a16="http://schemas.microsoft.com/office/drawing/2014/main" id="{422C1D69-CDF0-62E6-D847-8F6609882BAC}"/>
              </a:ext>
            </a:extLst>
          </p:cNvPr>
          <p:cNvPicPr>
            <a:picLocks noChangeAspect="1"/>
          </p:cNvPicPr>
          <p:nvPr/>
        </p:nvPicPr>
        <p:blipFill>
          <a:blip r:embed="rId5"/>
          <a:stretch>
            <a:fillRect/>
          </a:stretch>
        </p:blipFill>
        <p:spPr>
          <a:xfrm>
            <a:off x="7435828" y="1108307"/>
            <a:ext cx="2580968" cy="2802193"/>
          </a:xfrm>
          <a:prstGeom prst="rect">
            <a:avLst/>
          </a:prstGeom>
        </p:spPr>
      </p:pic>
      <p:sp>
        <p:nvSpPr>
          <p:cNvPr id="4" name="TextBox 3">
            <a:extLst>
              <a:ext uri="{FF2B5EF4-FFF2-40B4-BE49-F238E27FC236}">
                <a16:creationId xmlns:a16="http://schemas.microsoft.com/office/drawing/2014/main" id="{FF98BDE0-B348-722C-32DF-AB3E2E182F50}"/>
              </a:ext>
            </a:extLst>
          </p:cNvPr>
          <p:cNvSpPr txBox="1"/>
          <p:nvPr/>
        </p:nvSpPr>
        <p:spPr>
          <a:xfrm flipH="1">
            <a:off x="524925" y="562595"/>
            <a:ext cx="11334981" cy="477054"/>
          </a:xfrm>
          <a:prstGeom prst="rect">
            <a:avLst/>
          </a:prstGeom>
          <a:noFill/>
        </p:spPr>
        <p:txBody>
          <a:bodyPr wrap="square" rtlCol="0">
            <a:spAutoFit/>
          </a:bodyPr>
          <a:lstStyle/>
          <a:p>
            <a:pPr marL="0" lvl="0" indent="0" algn="l" rtl="0">
              <a:lnSpc>
                <a:spcPct val="100000"/>
              </a:lnSpc>
              <a:spcBef>
                <a:spcPts val="0"/>
              </a:spcBef>
              <a:spcAft>
                <a:spcPts val="0"/>
              </a:spcAft>
              <a:buSzPts val="1100"/>
              <a:buNone/>
            </a:pPr>
            <a:r>
              <a:rPr lang="en-US" sz="2500" dirty="0"/>
              <a:t>Main approaches</a:t>
            </a:r>
          </a:p>
        </p:txBody>
      </p:sp>
      <p:sp>
        <p:nvSpPr>
          <p:cNvPr id="6" name="TextBox 5">
            <a:extLst>
              <a:ext uri="{FF2B5EF4-FFF2-40B4-BE49-F238E27FC236}">
                <a16:creationId xmlns:a16="http://schemas.microsoft.com/office/drawing/2014/main" id="{8B45F3D4-DA03-5D8D-A663-79C5527DB694}"/>
              </a:ext>
            </a:extLst>
          </p:cNvPr>
          <p:cNvSpPr txBox="1"/>
          <p:nvPr/>
        </p:nvSpPr>
        <p:spPr>
          <a:xfrm>
            <a:off x="457566" y="1613118"/>
            <a:ext cx="6571884" cy="2031325"/>
          </a:xfrm>
          <a:prstGeom prst="rect">
            <a:avLst/>
          </a:prstGeom>
          <a:noFill/>
        </p:spPr>
        <p:txBody>
          <a:bodyPr wrap="square" rtlCol="0">
            <a:spAutoFit/>
          </a:bodyPr>
          <a:lstStyle/>
          <a:p>
            <a:pPr marL="285750" indent="-285750" algn="just">
              <a:buFont typeface="Arial" panose="020B0604020202020204" pitchFamily="34" charset="0"/>
              <a:buChar char="•"/>
            </a:pPr>
            <a:r>
              <a:rPr lang="en-US" dirty="0"/>
              <a:t>Main approaches are based on supervised deep learning (classification, semantic segmentation, object detection) to detect tumors or lesions arising from neurogenerative-disease like Alzheimer or MS(multiple sclerosis)</a:t>
            </a:r>
          </a:p>
          <a:p>
            <a:pPr marL="285750" indent="-285750" algn="just">
              <a:buFont typeface="Arial" panose="020B0604020202020204" pitchFamily="34" charset="0"/>
              <a:buChar char="•"/>
            </a:pPr>
            <a:r>
              <a:rPr lang="en-US" dirty="0"/>
              <a:t>Supervised learning carry some disadvantages</a:t>
            </a:r>
          </a:p>
          <a:p>
            <a:pPr marL="285750" lvl="7" indent="-285750" algn="just">
              <a:buFont typeface="Arial" panose="020B0604020202020204" pitchFamily="34" charset="0"/>
              <a:buChar char="•"/>
            </a:pPr>
            <a:r>
              <a:rPr lang="en-US" dirty="0"/>
              <a:t>Annotated datasets are scarce, costly to obtain</a:t>
            </a:r>
          </a:p>
          <a:p>
            <a:pPr marL="285750" lvl="7" indent="-285750" algn="just">
              <a:buFont typeface="Arial" panose="020B0604020202020204" pitchFamily="34" charset="0"/>
              <a:buChar char="•"/>
            </a:pPr>
            <a:r>
              <a:rPr lang="en-US" dirty="0"/>
              <a:t>Reading and interpreting MRI scans is an intricate process: It is estimated that in 5-10% of scans, a relevant pathology is missed.</a:t>
            </a:r>
          </a:p>
          <a:p>
            <a:pPr marL="285750" lvl="4" indent="-285750" algn="just">
              <a:buFont typeface="Arial" panose="020B0604020202020204" pitchFamily="34" charset="0"/>
              <a:buChar char="•"/>
            </a:pPr>
            <a:r>
              <a:rPr lang="en-US" dirty="0"/>
              <a:t>The resulting models are limited to the discovery of lesions which are similar to the training data (don’t cover all the domain like rare diseases)</a:t>
            </a:r>
          </a:p>
        </p:txBody>
      </p:sp>
      <p:pic>
        <p:nvPicPr>
          <p:cNvPr id="1026" name="Picture 2">
            <a:extLst>
              <a:ext uri="{FF2B5EF4-FFF2-40B4-BE49-F238E27FC236}">
                <a16:creationId xmlns:a16="http://schemas.microsoft.com/office/drawing/2014/main" id="{C19F988D-DBE3-3F57-BFD5-3C6006F46E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8783" y="4196822"/>
            <a:ext cx="5329449" cy="2058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083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
          <a:extLst>
            <a:ext uri="{FF2B5EF4-FFF2-40B4-BE49-F238E27FC236}">
              <a16:creationId xmlns:a16="http://schemas.microsoft.com/office/drawing/2014/main" id="{5B690507-1470-6197-FE82-EC460D3AA5C5}"/>
            </a:ext>
          </a:extLst>
        </p:cNvPr>
        <p:cNvGrpSpPr/>
        <p:nvPr/>
      </p:nvGrpSpPr>
      <p:grpSpPr>
        <a:xfrm>
          <a:off x="0" y="0"/>
          <a:ext cx="0" cy="0"/>
          <a:chOff x="0" y="0"/>
          <a:chExt cx="0" cy="0"/>
        </a:xfrm>
      </p:grpSpPr>
      <p:sp>
        <p:nvSpPr>
          <p:cNvPr id="45" name="Google Shape;45;p6">
            <a:extLst>
              <a:ext uri="{FF2B5EF4-FFF2-40B4-BE49-F238E27FC236}">
                <a16:creationId xmlns:a16="http://schemas.microsoft.com/office/drawing/2014/main" id="{0CAF96B3-FF2A-BCB4-9EC6-46D0A7EA28A3}"/>
              </a:ext>
            </a:extLst>
          </p:cNvPr>
          <p:cNvSpPr txBox="1"/>
          <p:nvPr/>
        </p:nvSpPr>
        <p:spPr>
          <a:xfrm>
            <a:off x="369202" y="199304"/>
            <a:ext cx="5390154" cy="25107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dirty="0">
                <a:solidFill>
                  <a:schemeClr val="tx1"/>
                </a:solidFill>
                <a:latin typeface="Calibri"/>
                <a:ea typeface="Calibri"/>
                <a:cs typeface="Calibri"/>
                <a:sym typeface="Calibri"/>
              </a:rPr>
              <a:t>Anomaly Detection in Brain MRI</a:t>
            </a:r>
            <a:endParaRPr sz="1400" b="0" i="0" u="none" strike="noStrike" cap="none" dirty="0">
              <a:solidFill>
                <a:srgbClr val="000000"/>
              </a:solidFill>
              <a:latin typeface="Arial"/>
              <a:ea typeface="Arial"/>
              <a:cs typeface="Arial"/>
              <a:sym typeface="Arial"/>
            </a:endParaRPr>
          </a:p>
        </p:txBody>
      </p:sp>
      <p:sp>
        <p:nvSpPr>
          <p:cNvPr id="46" name="Google Shape;46;p6">
            <a:extLst>
              <a:ext uri="{FF2B5EF4-FFF2-40B4-BE49-F238E27FC236}">
                <a16:creationId xmlns:a16="http://schemas.microsoft.com/office/drawing/2014/main" id="{019A2224-271A-DE46-E5E8-A7B07F58724C}"/>
              </a:ext>
            </a:extLst>
          </p:cNvPr>
          <p:cNvSpPr txBox="1"/>
          <p:nvPr/>
        </p:nvSpPr>
        <p:spPr>
          <a:xfrm>
            <a:off x="6469753" y="199304"/>
            <a:ext cx="5390154" cy="251072"/>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endParaRPr sz="1400" b="0" i="0" u="none" strike="noStrike" cap="none" dirty="0">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A000F4FB-085A-D1B9-F029-1AE9032E62DE}"/>
              </a:ext>
            </a:extLst>
          </p:cNvPr>
          <p:cNvSpPr txBox="1"/>
          <p:nvPr/>
        </p:nvSpPr>
        <p:spPr>
          <a:xfrm flipH="1">
            <a:off x="524925" y="562595"/>
            <a:ext cx="11334981" cy="477054"/>
          </a:xfrm>
          <a:prstGeom prst="rect">
            <a:avLst/>
          </a:prstGeom>
          <a:noFill/>
        </p:spPr>
        <p:txBody>
          <a:bodyPr wrap="square" rtlCol="0">
            <a:spAutoFit/>
          </a:bodyPr>
          <a:lstStyle/>
          <a:p>
            <a:pPr marL="0" lvl="0" indent="0" algn="l" rtl="0">
              <a:lnSpc>
                <a:spcPct val="100000"/>
              </a:lnSpc>
              <a:spcBef>
                <a:spcPts val="0"/>
              </a:spcBef>
              <a:spcAft>
                <a:spcPts val="0"/>
              </a:spcAft>
              <a:buSzPts val="1100"/>
              <a:buNone/>
            </a:pPr>
            <a:r>
              <a:rPr lang="en-US" sz="2500" dirty="0"/>
              <a:t>Unsupervised approach</a:t>
            </a:r>
          </a:p>
        </p:txBody>
      </p:sp>
      <p:pic>
        <p:nvPicPr>
          <p:cNvPr id="5" name="Picture 4">
            <a:extLst>
              <a:ext uri="{FF2B5EF4-FFF2-40B4-BE49-F238E27FC236}">
                <a16:creationId xmlns:a16="http://schemas.microsoft.com/office/drawing/2014/main" id="{8BF2369A-646E-DEC4-DA72-B957BA6F330E}"/>
              </a:ext>
            </a:extLst>
          </p:cNvPr>
          <p:cNvPicPr>
            <a:picLocks noChangeAspect="1"/>
          </p:cNvPicPr>
          <p:nvPr/>
        </p:nvPicPr>
        <p:blipFill>
          <a:blip r:embed="rId3"/>
          <a:stretch>
            <a:fillRect/>
          </a:stretch>
        </p:blipFill>
        <p:spPr>
          <a:xfrm>
            <a:off x="2369438" y="1194821"/>
            <a:ext cx="7453124" cy="3286782"/>
          </a:xfrm>
          <a:prstGeom prst="rect">
            <a:avLst/>
          </a:prstGeom>
        </p:spPr>
      </p:pic>
      <p:sp>
        <p:nvSpPr>
          <p:cNvPr id="3" name="TextBox 2">
            <a:extLst>
              <a:ext uri="{FF2B5EF4-FFF2-40B4-BE49-F238E27FC236}">
                <a16:creationId xmlns:a16="http://schemas.microsoft.com/office/drawing/2014/main" id="{85AA556B-F403-A8E8-B767-EEAD7F56E174}"/>
              </a:ext>
            </a:extLst>
          </p:cNvPr>
          <p:cNvSpPr txBox="1"/>
          <p:nvPr/>
        </p:nvSpPr>
        <p:spPr>
          <a:xfrm>
            <a:off x="524925" y="4694967"/>
            <a:ext cx="11334981" cy="1600438"/>
          </a:xfrm>
          <a:prstGeom prst="rect">
            <a:avLst/>
          </a:prstGeom>
          <a:noFill/>
        </p:spPr>
        <p:txBody>
          <a:bodyPr wrap="square" rtlCol="0">
            <a:spAutoFit/>
          </a:bodyPr>
          <a:lstStyle/>
          <a:p>
            <a:pPr marL="285750" indent="-285750" algn="just">
              <a:buFont typeface="Arial" panose="020B0604020202020204" pitchFamily="34" charset="0"/>
              <a:buChar char="•"/>
            </a:pPr>
            <a:r>
              <a:rPr lang="es-PE" dirty="0" err="1"/>
              <a:t>Unsupervised</a:t>
            </a:r>
            <a:r>
              <a:rPr lang="es-PE" dirty="0"/>
              <a:t> </a:t>
            </a:r>
            <a:r>
              <a:rPr lang="es-PE" dirty="0" err="1"/>
              <a:t>Anomaly</a:t>
            </a:r>
            <a:r>
              <a:rPr lang="es-PE" dirty="0"/>
              <a:t> </a:t>
            </a:r>
            <a:r>
              <a:rPr lang="es-PE" dirty="0" err="1"/>
              <a:t>Detection</a:t>
            </a:r>
            <a:r>
              <a:rPr lang="es-PE" dirty="0"/>
              <a:t> (UAD) </a:t>
            </a:r>
            <a:r>
              <a:rPr lang="es-PE" dirty="0" err="1"/>
              <a:t>have</a:t>
            </a:r>
            <a:r>
              <a:rPr lang="es-PE" dirty="0"/>
              <a:t> </a:t>
            </a:r>
            <a:r>
              <a:rPr lang="es-PE" dirty="0" err="1"/>
              <a:t>the</a:t>
            </a:r>
            <a:r>
              <a:rPr lang="es-PE" dirty="0"/>
              <a:t> </a:t>
            </a:r>
            <a:r>
              <a:rPr lang="es-PE" dirty="0" err="1"/>
              <a:t>potential</a:t>
            </a:r>
            <a:r>
              <a:rPr lang="es-PE" dirty="0"/>
              <a:t> </a:t>
            </a:r>
            <a:r>
              <a:rPr lang="es-PE" dirty="0" err="1"/>
              <a:t>to</a:t>
            </a:r>
            <a:r>
              <a:rPr lang="es-PE" dirty="0"/>
              <a:t> </a:t>
            </a:r>
            <a:r>
              <a:rPr lang="es-PE" dirty="0" err="1"/>
              <a:t>detect</a:t>
            </a:r>
            <a:r>
              <a:rPr lang="es-PE" dirty="0"/>
              <a:t> </a:t>
            </a:r>
            <a:r>
              <a:rPr lang="es-PE" dirty="0" err="1"/>
              <a:t>arbitrary</a:t>
            </a:r>
            <a:r>
              <a:rPr lang="es-PE" dirty="0"/>
              <a:t> </a:t>
            </a:r>
            <a:r>
              <a:rPr lang="es-PE" dirty="0" err="1"/>
              <a:t>anomalies</a:t>
            </a:r>
            <a:r>
              <a:rPr lang="es-PE" dirty="0"/>
              <a:t> </a:t>
            </a:r>
            <a:r>
              <a:rPr lang="es-PE" dirty="0" err="1"/>
              <a:t>without</a:t>
            </a:r>
            <a:r>
              <a:rPr lang="es-PE" dirty="0"/>
              <a:t> a-priori </a:t>
            </a:r>
            <a:r>
              <a:rPr lang="es-PE" dirty="0" err="1"/>
              <a:t>knowing</a:t>
            </a:r>
            <a:r>
              <a:rPr lang="es-PE" dirty="0"/>
              <a:t> </a:t>
            </a:r>
            <a:r>
              <a:rPr lang="es-PE" dirty="0" err="1"/>
              <a:t>about</a:t>
            </a:r>
            <a:r>
              <a:rPr lang="es-PE" dirty="0"/>
              <a:t> </a:t>
            </a:r>
            <a:r>
              <a:rPr lang="es-PE" dirty="0" err="1"/>
              <a:t>the</a:t>
            </a:r>
            <a:r>
              <a:rPr lang="es-PE" dirty="0"/>
              <a:t> </a:t>
            </a:r>
            <a:r>
              <a:rPr lang="es-PE" dirty="0" err="1"/>
              <a:t>lesions</a:t>
            </a:r>
            <a:r>
              <a:rPr lang="es-PE" dirty="0"/>
              <a:t> </a:t>
            </a:r>
            <a:r>
              <a:rPr lang="es-PE" dirty="0" err="1"/>
              <a:t>appearances</a:t>
            </a:r>
            <a:r>
              <a:rPr lang="es-PE" dirty="0"/>
              <a:t>.</a:t>
            </a:r>
          </a:p>
          <a:p>
            <a:pPr marL="285750" indent="-285750" algn="just">
              <a:buFont typeface="Arial" panose="020B0604020202020204" pitchFamily="34" charset="0"/>
              <a:buChar char="•"/>
            </a:pPr>
            <a:r>
              <a:rPr lang="en-US" dirty="0"/>
              <a:t>Traditional methods are based on statistical modeling, content-based retrieval, clustering or outlier-detection.</a:t>
            </a:r>
          </a:p>
          <a:p>
            <a:pPr marL="285750" indent="-285750" algn="just">
              <a:buFont typeface="Arial" panose="020B0604020202020204" pitchFamily="34" charset="0"/>
              <a:buChar char="•"/>
            </a:pPr>
            <a:r>
              <a:rPr lang="en-US" dirty="0"/>
              <a:t>Recently works use neural networks to solve a clustering task.</a:t>
            </a:r>
          </a:p>
          <a:p>
            <a:pPr marL="285750" indent="-285750" algn="just">
              <a:buFont typeface="Arial" panose="020B0604020202020204" pitchFamily="34" charset="0"/>
              <a:buChar char="•"/>
            </a:pPr>
            <a:r>
              <a:rPr lang="en-US" dirty="0"/>
              <a:t>The underlying idea thereby is to model the distribution of healthy anatomy of the human brain with the help of deep (generative) representation learning. Once trained, anomalies can be detected as outliers from the modeled, normative distribution.</a:t>
            </a:r>
          </a:p>
          <a:p>
            <a:pPr marL="285750" indent="-285750" algn="just">
              <a:buFont typeface="Arial" panose="020B0604020202020204" pitchFamily="34" charset="0"/>
              <a:buChar char="•"/>
            </a:pPr>
            <a:r>
              <a:rPr lang="en-US" dirty="0"/>
              <a:t>Autoencoders (AE) with their ability to learn non-linear transformations of data onto a low dimensional manifold are widely used.</a:t>
            </a:r>
          </a:p>
        </p:txBody>
      </p:sp>
    </p:spTree>
    <p:extLst>
      <p:ext uri="{BB962C8B-B14F-4D97-AF65-F5344CB8AC3E}">
        <p14:creationId xmlns:p14="http://schemas.microsoft.com/office/powerpoint/2010/main" val="2374429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
          <a:extLst>
            <a:ext uri="{FF2B5EF4-FFF2-40B4-BE49-F238E27FC236}">
              <a16:creationId xmlns:a16="http://schemas.microsoft.com/office/drawing/2014/main" id="{EEA4843F-643C-6145-52BE-F25D181297C1}"/>
            </a:ext>
          </a:extLst>
        </p:cNvPr>
        <p:cNvGrpSpPr/>
        <p:nvPr/>
      </p:nvGrpSpPr>
      <p:grpSpPr>
        <a:xfrm>
          <a:off x="0" y="0"/>
          <a:ext cx="0" cy="0"/>
          <a:chOff x="0" y="0"/>
          <a:chExt cx="0" cy="0"/>
        </a:xfrm>
      </p:grpSpPr>
      <p:sp>
        <p:nvSpPr>
          <p:cNvPr id="45" name="Google Shape;45;p6">
            <a:extLst>
              <a:ext uri="{FF2B5EF4-FFF2-40B4-BE49-F238E27FC236}">
                <a16:creationId xmlns:a16="http://schemas.microsoft.com/office/drawing/2014/main" id="{61EBD8EE-2CBC-9B89-3A91-76EA9B6716C4}"/>
              </a:ext>
            </a:extLst>
          </p:cNvPr>
          <p:cNvSpPr txBox="1"/>
          <p:nvPr/>
        </p:nvSpPr>
        <p:spPr>
          <a:xfrm>
            <a:off x="369202" y="199304"/>
            <a:ext cx="5390154" cy="25107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dirty="0">
                <a:solidFill>
                  <a:schemeClr val="tx1"/>
                </a:solidFill>
                <a:latin typeface="Calibri"/>
                <a:ea typeface="Calibri"/>
                <a:cs typeface="Calibri"/>
                <a:sym typeface="Calibri"/>
              </a:rPr>
              <a:t>Anomaly Detection in Brain MRI</a:t>
            </a:r>
            <a:endParaRPr sz="1400" b="0" i="0" u="none" strike="noStrike" cap="none" dirty="0">
              <a:solidFill>
                <a:srgbClr val="000000"/>
              </a:solidFill>
              <a:latin typeface="Arial"/>
              <a:ea typeface="Arial"/>
              <a:cs typeface="Arial"/>
              <a:sym typeface="Arial"/>
            </a:endParaRPr>
          </a:p>
        </p:txBody>
      </p:sp>
      <p:sp>
        <p:nvSpPr>
          <p:cNvPr id="46" name="Google Shape;46;p6">
            <a:extLst>
              <a:ext uri="{FF2B5EF4-FFF2-40B4-BE49-F238E27FC236}">
                <a16:creationId xmlns:a16="http://schemas.microsoft.com/office/drawing/2014/main" id="{FCBBDC56-DEA2-6B02-172B-9AFA3EDB5617}"/>
              </a:ext>
            </a:extLst>
          </p:cNvPr>
          <p:cNvSpPr txBox="1"/>
          <p:nvPr/>
        </p:nvSpPr>
        <p:spPr>
          <a:xfrm>
            <a:off x="6469753" y="199304"/>
            <a:ext cx="5390154" cy="251072"/>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endParaRPr sz="1400" b="0" i="0" u="none" strike="noStrike" cap="none" dirty="0">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654AB760-B797-6C7C-32A7-E458494F618E}"/>
              </a:ext>
            </a:extLst>
          </p:cNvPr>
          <p:cNvSpPr txBox="1"/>
          <p:nvPr/>
        </p:nvSpPr>
        <p:spPr>
          <a:xfrm flipH="1">
            <a:off x="524925" y="562595"/>
            <a:ext cx="11334981" cy="477054"/>
          </a:xfrm>
          <a:prstGeom prst="rect">
            <a:avLst/>
          </a:prstGeom>
          <a:noFill/>
        </p:spPr>
        <p:txBody>
          <a:bodyPr wrap="square" rtlCol="0">
            <a:spAutoFit/>
          </a:bodyPr>
          <a:lstStyle/>
          <a:p>
            <a:pPr marL="0" lvl="0" indent="0" algn="l" rtl="0">
              <a:lnSpc>
                <a:spcPct val="100000"/>
              </a:lnSpc>
              <a:spcBef>
                <a:spcPts val="0"/>
              </a:spcBef>
              <a:spcAft>
                <a:spcPts val="0"/>
              </a:spcAft>
              <a:buSzPts val="1100"/>
              <a:buNone/>
            </a:pPr>
            <a:r>
              <a:rPr lang="en-US" sz="2500" dirty="0"/>
              <a:t>Autoencoders</a:t>
            </a:r>
          </a:p>
        </p:txBody>
      </p:sp>
      <p:pic>
        <p:nvPicPr>
          <p:cNvPr id="3" name="Picture 6" descr="Autoencoder architecture for ADK protein. The Cartesian coordinates... |  Download Scientific Diagram">
            <a:extLst>
              <a:ext uri="{FF2B5EF4-FFF2-40B4-BE49-F238E27FC236}">
                <a16:creationId xmlns:a16="http://schemas.microsoft.com/office/drawing/2014/main" id="{D07CE4C5-9747-F426-B336-DCA65A03B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9127" y="1039649"/>
            <a:ext cx="9993745" cy="50086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9D09495-381E-CB57-5FA6-340A1903C410}"/>
              </a:ext>
            </a:extLst>
          </p:cNvPr>
          <p:cNvSpPr txBox="1"/>
          <p:nvPr/>
        </p:nvSpPr>
        <p:spPr>
          <a:xfrm>
            <a:off x="524924" y="5915508"/>
            <a:ext cx="11334981" cy="523220"/>
          </a:xfrm>
          <a:prstGeom prst="rect">
            <a:avLst/>
          </a:prstGeom>
          <a:noFill/>
        </p:spPr>
        <p:txBody>
          <a:bodyPr wrap="square" rtlCol="0">
            <a:spAutoFit/>
          </a:bodyPr>
          <a:lstStyle/>
          <a:p>
            <a:pPr marL="0" lvl="0" indent="0" algn="l" rtl="0">
              <a:lnSpc>
                <a:spcPct val="100000"/>
              </a:lnSpc>
              <a:spcBef>
                <a:spcPts val="0"/>
              </a:spcBef>
              <a:spcAft>
                <a:spcPts val="0"/>
              </a:spcAft>
              <a:buSzPts val="1100"/>
              <a:buNone/>
            </a:pPr>
            <a:r>
              <a:rPr lang="en-US" dirty="0"/>
              <a:t>AEs and their generative siblings (VAE, GAN, GMVAE, VAEGAN) have emerged as a popular framework to achieve this by essentially learning to compress and reconstruct MR data of healthy anatomy.</a:t>
            </a:r>
          </a:p>
        </p:txBody>
      </p:sp>
    </p:spTree>
    <p:extLst>
      <p:ext uri="{BB962C8B-B14F-4D97-AF65-F5344CB8AC3E}">
        <p14:creationId xmlns:p14="http://schemas.microsoft.com/office/powerpoint/2010/main" val="32659170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
          <a:extLst>
            <a:ext uri="{FF2B5EF4-FFF2-40B4-BE49-F238E27FC236}">
              <a16:creationId xmlns:a16="http://schemas.microsoft.com/office/drawing/2014/main" id="{B6D716C9-FF98-D649-104F-9F4CA0B6C34E}"/>
            </a:ext>
          </a:extLst>
        </p:cNvPr>
        <p:cNvGrpSpPr/>
        <p:nvPr/>
      </p:nvGrpSpPr>
      <p:grpSpPr>
        <a:xfrm>
          <a:off x="0" y="0"/>
          <a:ext cx="0" cy="0"/>
          <a:chOff x="0" y="0"/>
          <a:chExt cx="0" cy="0"/>
        </a:xfrm>
      </p:grpSpPr>
      <p:sp>
        <p:nvSpPr>
          <p:cNvPr id="45" name="Google Shape;45;p6">
            <a:extLst>
              <a:ext uri="{FF2B5EF4-FFF2-40B4-BE49-F238E27FC236}">
                <a16:creationId xmlns:a16="http://schemas.microsoft.com/office/drawing/2014/main" id="{F88937FE-00EF-5899-55E2-FAAFEBBBA37B}"/>
              </a:ext>
            </a:extLst>
          </p:cNvPr>
          <p:cNvSpPr txBox="1"/>
          <p:nvPr/>
        </p:nvSpPr>
        <p:spPr>
          <a:xfrm>
            <a:off x="369202" y="199304"/>
            <a:ext cx="5390154" cy="25107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dirty="0">
                <a:solidFill>
                  <a:schemeClr val="tx1"/>
                </a:solidFill>
                <a:latin typeface="Calibri"/>
                <a:ea typeface="Calibri"/>
                <a:cs typeface="Calibri"/>
                <a:sym typeface="Calibri"/>
              </a:rPr>
              <a:t>Anomaly Detection in Brain MRI</a:t>
            </a:r>
            <a:endParaRPr sz="1400" b="0" i="0" u="none" strike="noStrike" cap="none" dirty="0">
              <a:solidFill>
                <a:srgbClr val="000000"/>
              </a:solidFill>
              <a:latin typeface="Arial"/>
              <a:ea typeface="Arial"/>
              <a:cs typeface="Arial"/>
              <a:sym typeface="Arial"/>
            </a:endParaRPr>
          </a:p>
        </p:txBody>
      </p:sp>
      <p:sp>
        <p:nvSpPr>
          <p:cNvPr id="46" name="Google Shape;46;p6">
            <a:extLst>
              <a:ext uri="{FF2B5EF4-FFF2-40B4-BE49-F238E27FC236}">
                <a16:creationId xmlns:a16="http://schemas.microsoft.com/office/drawing/2014/main" id="{7150B215-5836-1D7C-0F77-DCC939C66C6D}"/>
              </a:ext>
            </a:extLst>
          </p:cNvPr>
          <p:cNvSpPr txBox="1"/>
          <p:nvPr/>
        </p:nvSpPr>
        <p:spPr>
          <a:xfrm>
            <a:off x="6469753" y="199304"/>
            <a:ext cx="5390154" cy="251072"/>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endParaRPr sz="1400" b="0" i="0" u="none" strike="noStrike" cap="none" dirty="0">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FE399907-08F6-0DEE-06EA-A14DB9B3F448}"/>
              </a:ext>
            </a:extLst>
          </p:cNvPr>
          <p:cNvSpPr txBox="1"/>
          <p:nvPr/>
        </p:nvSpPr>
        <p:spPr>
          <a:xfrm flipH="1">
            <a:off x="524925" y="562595"/>
            <a:ext cx="11334981" cy="477054"/>
          </a:xfrm>
          <a:prstGeom prst="rect">
            <a:avLst/>
          </a:prstGeom>
          <a:noFill/>
        </p:spPr>
        <p:txBody>
          <a:bodyPr wrap="square" rtlCol="0">
            <a:spAutoFit/>
          </a:bodyPr>
          <a:lstStyle/>
          <a:p>
            <a:pPr marL="0" lvl="0" indent="0" algn="l" rtl="0">
              <a:lnSpc>
                <a:spcPct val="100000"/>
              </a:lnSpc>
              <a:spcBef>
                <a:spcPts val="0"/>
              </a:spcBef>
              <a:spcAft>
                <a:spcPts val="0"/>
              </a:spcAft>
              <a:buSzPts val="1100"/>
              <a:buNone/>
            </a:pPr>
            <a:r>
              <a:rPr lang="en-US" sz="2500" dirty="0"/>
              <a:t>Latent space/Latent variable/Manifold</a:t>
            </a:r>
          </a:p>
        </p:txBody>
      </p:sp>
      <p:pic>
        <p:nvPicPr>
          <p:cNvPr id="5" name="Picture 4" descr="A white light in the dark&#10;&#10;Description automatically generated">
            <a:extLst>
              <a:ext uri="{FF2B5EF4-FFF2-40B4-BE49-F238E27FC236}">
                <a16:creationId xmlns:a16="http://schemas.microsoft.com/office/drawing/2014/main" id="{AB0FC055-D883-DFC3-04A0-1214E737312A}"/>
              </a:ext>
            </a:extLst>
          </p:cNvPr>
          <p:cNvPicPr>
            <a:picLocks noChangeAspect="1"/>
          </p:cNvPicPr>
          <p:nvPr/>
        </p:nvPicPr>
        <p:blipFill>
          <a:blip r:embed="rId3"/>
          <a:stretch>
            <a:fillRect/>
          </a:stretch>
        </p:blipFill>
        <p:spPr>
          <a:xfrm>
            <a:off x="9677400" y="2452047"/>
            <a:ext cx="1953906" cy="1953906"/>
          </a:xfrm>
          <a:prstGeom prst="rect">
            <a:avLst/>
          </a:prstGeom>
        </p:spPr>
      </p:pic>
      <p:pic>
        <p:nvPicPr>
          <p:cNvPr id="4098" name="Picture 2" descr="Understanding Latent Space in Machine Learning | by Ekin Tiu | Towards Data  Science">
            <a:extLst>
              <a:ext uri="{FF2B5EF4-FFF2-40B4-BE49-F238E27FC236}">
                <a16:creationId xmlns:a16="http://schemas.microsoft.com/office/drawing/2014/main" id="{0A72CC96-B8F7-A2F0-0B91-559E4911F9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202" y="1312862"/>
            <a:ext cx="8615348" cy="49825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4D0B6B8-D986-3B51-E1FE-35CBEF4DF69D}"/>
              </a:ext>
            </a:extLst>
          </p:cNvPr>
          <p:cNvSpPr txBox="1"/>
          <p:nvPr/>
        </p:nvSpPr>
        <p:spPr>
          <a:xfrm>
            <a:off x="10046589" y="4405953"/>
            <a:ext cx="1215527" cy="369332"/>
          </a:xfrm>
          <a:prstGeom prst="rect">
            <a:avLst/>
          </a:prstGeom>
          <a:noFill/>
        </p:spPr>
        <p:txBody>
          <a:bodyPr wrap="square" rtlCol="0">
            <a:spAutoFit/>
          </a:bodyPr>
          <a:lstStyle/>
          <a:p>
            <a:pPr algn="ctr"/>
            <a:r>
              <a:rPr lang="en-US" sz="1800" dirty="0">
                <a:hlinkClick r:id="rId5"/>
              </a:rPr>
              <a:t>Animation</a:t>
            </a:r>
            <a:endParaRPr lang="es-PE" sz="1800" dirty="0"/>
          </a:p>
        </p:txBody>
      </p:sp>
    </p:spTree>
    <p:extLst>
      <p:ext uri="{BB962C8B-B14F-4D97-AF65-F5344CB8AC3E}">
        <p14:creationId xmlns:p14="http://schemas.microsoft.com/office/powerpoint/2010/main" val="7856979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
          <a:extLst>
            <a:ext uri="{FF2B5EF4-FFF2-40B4-BE49-F238E27FC236}">
              <a16:creationId xmlns:a16="http://schemas.microsoft.com/office/drawing/2014/main" id="{06B6056E-2882-BEE7-8EEC-F9F943D8FC9C}"/>
            </a:ext>
          </a:extLst>
        </p:cNvPr>
        <p:cNvGrpSpPr/>
        <p:nvPr/>
      </p:nvGrpSpPr>
      <p:grpSpPr>
        <a:xfrm>
          <a:off x="0" y="0"/>
          <a:ext cx="0" cy="0"/>
          <a:chOff x="0" y="0"/>
          <a:chExt cx="0" cy="0"/>
        </a:xfrm>
      </p:grpSpPr>
      <p:sp>
        <p:nvSpPr>
          <p:cNvPr id="45" name="Google Shape;45;p6">
            <a:extLst>
              <a:ext uri="{FF2B5EF4-FFF2-40B4-BE49-F238E27FC236}">
                <a16:creationId xmlns:a16="http://schemas.microsoft.com/office/drawing/2014/main" id="{5055EC71-2A3B-B926-8CA8-438E769229E2}"/>
              </a:ext>
            </a:extLst>
          </p:cNvPr>
          <p:cNvSpPr txBox="1"/>
          <p:nvPr/>
        </p:nvSpPr>
        <p:spPr>
          <a:xfrm>
            <a:off x="369202" y="199304"/>
            <a:ext cx="5390154" cy="25107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dirty="0">
                <a:solidFill>
                  <a:schemeClr val="tx1"/>
                </a:solidFill>
                <a:latin typeface="Calibri"/>
                <a:ea typeface="Calibri"/>
                <a:cs typeface="Calibri"/>
                <a:sym typeface="Calibri"/>
              </a:rPr>
              <a:t>Anomaly Detection in Brain MRI</a:t>
            </a:r>
            <a:endParaRPr sz="1400" b="0" i="0" u="none" strike="noStrike" cap="none" dirty="0">
              <a:solidFill>
                <a:srgbClr val="000000"/>
              </a:solidFill>
              <a:latin typeface="Arial"/>
              <a:ea typeface="Arial"/>
              <a:cs typeface="Arial"/>
              <a:sym typeface="Arial"/>
            </a:endParaRPr>
          </a:p>
        </p:txBody>
      </p:sp>
      <p:sp>
        <p:nvSpPr>
          <p:cNvPr id="46" name="Google Shape;46;p6">
            <a:extLst>
              <a:ext uri="{FF2B5EF4-FFF2-40B4-BE49-F238E27FC236}">
                <a16:creationId xmlns:a16="http://schemas.microsoft.com/office/drawing/2014/main" id="{2695AB95-926D-78D5-7DC5-1DE20E3280F6}"/>
              </a:ext>
            </a:extLst>
          </p:cNvPr>
          <p:cNvSpPr txBox="1"/>
          <p:nvPr/>
        </p:nvSpPr>
        <p:spPr>
          <a:xfrm>
            <a:off x="6469753" y="199304"/>
            <a:ext cx="5390154" cy="251072"/>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endParaRPr sz="1400" b="0" i="0" u="none" strike="noStrike" cap="none" dirty="0">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E6418D87-04FD-2FBB-0D63-CA9A88D8960A}"/>
              </a:ext>
            </a:extLst>
          </p:cNvPr>
          <p:cNvSpPr txBox="1"/>
          <p:nvPr/>
        </p:nvSpPr>
        <p:spPr>
          <a:xfrm flipH="1">
            <a:off x="524925" y="562595"/>
            <a:ext cx="11334981" cy="477054"/>
          </a:xfrm>
          <a:prstGeom prst="rect">
            <a:avLst/>
          </a:prstGeom>
          <a:noFill/>
        </p:spPr>
        <p:txBody>
          <a:bodyPr wrap="square" rtlCol="0">
            <a:spAutoFit/>
          </a:bodyPr>
          <a:lstStyle/>
          <a:p>
            <a:pPr marL="0" lvl="0" indent="0" algn="l" rtl="0">
              <a:lnSpc>
                <a:spcPct val="100000"/>
              </a:lnSpc>
              <a:spcBef>
                <a:spcPts val="0"/>
              </a:spcBef>
              <a:spcAft>
                <a:spcPts val="0"/>
              </a:spcAft>
              <a:buSzPts val="1100"/>
              <a:buNone/>
            </a:pPr>
            <a:r>
              <a:rPr lang="en-US" sz="2500" dirty="0"/>
              <a:t>Anomaly detection and segmentation</a:t>
            </a:r>
          </a:p>
        </p:txBody>
      </p:sp>
    </p:spTree>
    <p:extLst>
      <p:ext uri="{BB962C8B-B14F-4D97-AF65-F5344CB8AC3E}">
        <p14:creationId xmlns:p14="http://schemas.microsoft.com/office/powerpoint/2010/main" val="2855720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
          <a:extLst>
            <a:ext uri="{FF2B5EF4-FFF2-40B4-BE49-F238E27FC236}">
              <a16:creationId xmlns:a16="http://schemas.microsoft.com/office/drawing/2014/main" id="{60E5B930-9559-E2AB-3FAB-F21E61644EE8}"/>
            </a:ext>
          </a:extLst>
        </p:cNvPr>
        <p:cNvGrpSpPr/>
        <p:nvPr/>
      </p:nvGrpSpPr>
      <p:grpSpPr>
        <a:xfrm>
          <a:off x="0" y="0"/>
          <a:ext cx="0" cy="0"/>
          <a:chOff x="0" y="0"/>
          <a:chExt cx="0" cy="0"/>
        </a:xfrm>
      </p:grpSpPr>
      <p:sp>
        <p:nvSpPr>
          <p:cNvPr id="45" name="Google Shape;45;p6">
            <a:extLst>
              <a:ext uri="{FF2B5EF4-FFF2-40B4-BE49-F238E27FC236}">
                <a16:creationId xmlns:a16="http://schemas.microsoft.com/office/drawing/2014/main" id="{649E3E41-F0FB-9641-ED4C-B088AEFAC3BC}"/>
              </a:ext>
            </a:extLst>
          </p:cNvPr>
          <p:cNvSpPr txBox="1"/>
          <p:nvPr/>
        </p:nvSpPr>
        <p:spPr>
          <a:xfrm>
            <a:off x="369202" y="199304"/>
            <a:ext cx="5390154" cy="25107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dirty="0">
                <a:solidFill>
                  <a:schemeClr val="tx1"/>
                </a:solidFill>
                <a:latin typeface="Calibri"/>
                <a:ea typeface="Calibri"/>
                <a:cs typeface="Calibri"/>
                <a:sym typeface="Calibri"/>
              </a:rPr>
              <a:t>Anomaly Detection in Brain MRI</a:t>
            </a:r>
            <a:endParaRPr sz="1400" b="0" i="0" u="none" strike="noStrike" cap="none" dirty="0">
              <a:solidFill>
                <a:srgbClr val="000000"/>
              </a:solidFill>
              <a:latin typeface="Arial"/>
              <a:ea typeface="Arial"/>
              <a:cs typeface="Arial"/>
              <a:sym typeface="Arial"/>
            </a:endParaRPr>
          </a:p>
        </p:txBody>
      </p:sp>
      <p:sp>
        <p:nvSpPr>
          <p:cNvPr id="46" name="Google Shape;46;p6">
            <a:extLst>
              <a:ext uri="{FF2B5EF4-FFF2-40B4-BE49-F238E27FC236}">
                <a16:creationId xmlns:a16="http://schemas.microsoft.com/office/drawing/2014/main" id="{C9BBCF54-5718-9B3B-BE32-39B7558B7A6B}"/>
              </a:ext>
            </a:extLst>
          </p:cNvPr>
          <p:cNvSpPr txBox="1"/>
          <p:nvPr/>
        </p:nvSpPr>
        <p:spPr>
          <a:xfrm>
            <a:off x="6469753" y="199304"/>
            <a:ext cx="5390154" cy="251072"/>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endParaRPr sz="1400" b="0" i="0" u="none" strike="noStrike" cap="none" dirty="0">
              <a:solidFill>
                <a:srgbClr val="000000"/>
              </a:solidFill>
              <a:latin typeface="Arial"/>
              <a:ea typeface="Arial"/>
              <a:cs typeface="Arial"/>
              <a:sym typeface="Arial"/>
            </a:endParaRPr>
          </a:p>
        </p:txBody>
      </p:sp>
      <p:sp>
        <p:nvSpPr>
          <p:cNvPr id="47" name="Google Shape;47;p6">
            <a:extLst>
              <a:ext uri="{FF2B5EF4-FFF2-40B4-BE49-F238E27FC236}">
                <a16:creationId xmlns:a16="http://schemas.microsoft.com/office/drawing/2014/main" id="{F8ABCCDB-5FF8-9BFE-BDA3-8352D5ED0F22}"/>
              </a:ext>
            </a:extLst>
          </p:cNvPr>
          <p:cNvSpPr txBox="1"/>
          <p:nvPr/>
        </p:nvSpPr>
        <p:spPr>
          <a:xfrm>
            <a:off x="2149714" y="2317257"/>
            <a:ext cx="1797597" cy="261735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lt1"/>
              </a:buClr>
              <a:buSzPts val="20000"/>
              <a:buFont typeface="Arial"/>
              <a:buNone/>
            </a:pPr>
            <a:r>
              <a:rPr lang="es-PE" sz="20000" b="1" dirty="0">
                <a:solidFill>
                  <a:schemeClr val="tx1"/>
                </a:solidFill>
                <a:latin typeface="Calibri"/>
                <a:ea typeface="Calibri"/>
                <a:cs typeface="Calibri"/>
                <a:sym typeface="Calibri"/>
              </a:rPr>
              <a:t>4</a:t>
            </a:r>
            <a:endParaRPr sz="20000" b="1" i="0" u="none" strike="noStrike" cap="none" dirty="0">
              <a:solidFill>
                <a:schemeClr val="tx1"/>
              </a:solidFill>
              <a:latin typeface="Calibri"/>
              <a:ea typeface="Calibri"/>
              <a:cs typeface="Calibri"/>
              <a:sym typeface="Calibri"/>
            </a:endParaRPr>
          </a:p>
        </p:txBody>
      </p:sp>
      <p:sp>
        <p:nvSpPr>
          <p:cNvPr id="48" name="Google Shape;48;p6">
            <a:extLst>
              <a:ext uri="{FF2B5EF4-FFF2-40B4-BE49-F238E27FC236}">
                <a16:creationId xmlns:a16="http://schemas.microsoft.com/office/drawing/2014/main" id="{E821B028-243F-DF97-C114-A292E17A9403}"/>
              </a:ext>
            </a:extLst>
          </p:cNvPr>
          <p:cNvSpPr txBox="1"/>
          <p:nvPr/>
        </p:nvSpPr>
        <p:spPr>
          <a:xfrm>
            <a:off x="4383197" y="3066557"/>
            <a:ext cx="5911685" cy="111874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3800"/>
              <a:buFont typeface="Arial"/>
              <a:buNone/>
            </a:pPr>
            <a:r>
              <a:rPr lang="es-PE" sz="6000" b="1" dirty="0" err="1">
                <a:solidFill>
                  <a:schemeClr val="tx1"/>
                </a:solidFill>
                <a:latin typeface="Calibri"/>
                <a:ea typeface="Calibri"/>
                <a:cs typeface="Calibri"/>
                <a:sym typeface="Calibri"/>
              </a:rPr>
              <a:t>Datasets</a:t>
            </a:r>
            <a:endParaRPr sz="6000" b="1" i="0" u="none" strike="noStrike" cap="none" dirty="0">
              <a:solidFill>
                <a:schemeClr val="tx1"/>
              </a:solidFill>
              <a:latin typeface="Calibri"/>
              <a:ea typeface="Calibri"/>
              <a:cs typeface="Calibri"/>
              <a:sym typeface="Calibri"/>
            </a:endParaRPr>
          </a:p>
        </p:txBody>
      </p:sp>
    </p:spTree>
    <p:extLst>
      <p:ext uri="{BB962C8B-B14F-4D97-AF65-F5344CB8AC3E}">
        <p14:creationId xmlns:p14="http://schemas.microsoft.com/office/powerpoint/2010/main" val="9768512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
          <a:extLst>
            <a:ext uri="{FF2B5EF4-FFF2-40B4-BE49-F238E27FC236}">
              <a16:creationId xmlns:a16="http://schemas.microsoft.com/office/drawing/2014/main" id="{71472167-67D4-AFE1-B611-E0ED7D088CA0}"/>
            </a:ext>
          </a:extLst>
        </p:cNvPr>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A8AD55C-4DF2-742E-52F7-0D8CFBBE3CEB}"/>
              </a:ext>
            </a:extLst>
          </p:cNvPr>
          <p:cNvGraphicFramePr>
            <a:graphicFrameLocks noGrp="1"/>
          </p:cNvGraphicFramePr>
          <p:nvPr>
            <p:extLst>
              <p:ext uri="{D42A27DB-BD31-4B8C-83A1-F6EECF244321}">
                <p14:modId xmlns:p14="http://schemas.microsoft.com/office/powerpoint/2010/main" val="480704693"/>
              </p:ext>
            </p:extLst>
          </p:nvPr>
        </p:nvGraphicFramePr>
        <p:xfrm>
          <a:off x="2032000" y="651932"/>
          <a:ext cx="8127999" cy="1854200"/>
        </p:xfrm>
        <a:graphic>
          <a:graphicData uri="http://schemas.openxmlformats.org/drawingml/2006/table">
            <a:tbl>
              <a:tblPr firstRow="1" bandRow="1">
                <a:tableStyleId>{4D2DA1DB-627D-4E60-8EAF-CD963E81AC0C}</a:tableStyleId>
              </a:tblPr>
              <a:tblGrid>
                <a:gridCol w="1919111">
                  <a:extLst>
                    <a:ext uri="{9D8B030D-6E8A-4147-A177-3AD203B41FA5}">
                      <a16:colId xmlns:a16="http://schemas.microsoft.com/office/drawing/2014/main" val="1504902137"/>
                    </a:ext>
                  </a:extLst>
                </a:gridCol>
                <a:gridCol w="4594578">
                  <a:extLst>
                    <a:ext uri="{9D8B030D-6E8A-4147-A177-3AD203B41FA5}">
                      <a16:colId xmlns:a16="http://schemas.microsoft.com/office/drawing/2014/main" val="2072072676"/>
                    </a:ext>
                  </a:extLst>
                </a:gridCol>
                <a:gridCol w="1614310">
                  <a:extLst>
                    <a:ext uri="{9D8B030D-6E8A-4147-A177-3AD203B41FA5}">
                      <a16:colId xmlns:a16="http://schemas.microsoft.com/office/drawing/2014/main" val="265122552"/>
                    </a:ext>
                  </a:extLst>
                </a:gridCol>
              </a:tblGrid>
              <a:tr h="370840">
                <a:tc>
                  <a:txBody>
                    <a:bodyPr/>
                    <a:lstStyle/>
                    <a:p>
                      <a:pPr algn="ctr"/>
                      <a:r>
                        <a:rPr lang="en-US" b="0" dirty="0">
                          <a:solidFill>
                            <a:sysClr val="windowText" lastClr="000000"/>
                          </a:solidFill>
                          <a:latin typeface="+mj-lt"/>
                        </a:rPr>
                        <a:t>Dataset</a:t>
                      </a:r>
                      <a:endParaRPr lang="es-PE" b="0" dirty="0">
                        <a:solidFill>
                          <a:sysClr val="windowText" lastClr="000000"/>
                        </a:solidFill>
                        <a:latin typeface="+mj-lt"/>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b="0" dirty="0">
                          <a:solidFill>
                            <a:sysClr val="windowText" lastClr="000000"/>
                          </a:solidFill>
                          <a:latin typeface="+mj-lt"/>
                        </a:rPr>
                        <a:t>Structure</a:t>
                      </a:r>
                      <a:endParaRPr lang="es-PE" b="0" dirty="0">
                        <a:solidFill>
                          <a:sysClr val="windowText" lastClr="000000"/>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b="0" dirty="0">
                          <a:solidFill>
                            <a:sysClr val="windowText" lastClr="000000"/>
                          </a:solidFill>
                          <a:latin typeface="+mj-lt"/>
                        </a:rPr>
                        <a:t># Samples</a:t>
                      </a:r>
                      <a:endParaRPr lang="es-PE" b="0" dirty="0">
                        <a:solidFill>
                          <a:sysClr val="windowText" lastClr="000000"/>
                        </a:solidFill>
                        <a:latin typeface="+mj-lt"/>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31102987"/>
                  </a:ext>
                </a:extLst>
              </a:tr>
              <a:tr h="370840">
                <a:tc>
                  <a:txBody>
                    <a:bodyPr/>
                    <a:lstStyle/>
                    <a:p>
                      <a:endParaRPr lang="es-PE" dirty="0">
                        <a:solidFill>
                          <a:sysClr val="windowText" lastClr="000000"/>
                        </a:solidFill>
                        <a:latin typeface="+mj-lt"/>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s-PE" dirty="0">
                        <a:solidFill>
                          <a:sysClr val="windowText" lastClr="000000"/>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s-PE" dirty="0">
                        <a:solidFill>
                          <a:sysClr val="windowText" lastClr="000000"/>
                        </a:solidFill>
                        <a:latin typeface="+mj-lt"/>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34244936"/>
                  </a:ext>
                </a:extLst>
              </a:tr>
              <a:tr h="370840">
                <a:tc>
                  <a:txBody>
                    <a:bodyPr/>
                    <a:lstStyle/>
                    <a:p>
                      <a:endParaRPr lang="es-PE">
                        <a:solidFill>
                          <a:sysClr val="windowText" lastClr="000000"/>
                        </a:solidFill>
                        <a:latin typeface="+mj-lt"/>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s-PE" dirty="0">
                        <a:solidFill>
                          <a:sysClr val="windowText" lastClr="000000"/>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s-PE">
                        <a:solidFill>
                          <a:sysClr val="windowText" lastClr="000000"/>
                        </a:solidFill>
                        <a:latin typeface="+mj-lt"/>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3719152"/>
                  </a:ext>
                </a:extLst>
              </a:tr>
              <a:tr h="370840">
                <a:tc>
                  <a:txBody>
                    <a:bodyPr/>
                    <a:lstStyle/>
                    <a:p>
                      <a:endParaRPr lang="es-PE">
                        <a:solidFill>
                          <a:sysClr val="windowText" lastClr="000000"/>
                        </a:solidFill>
                        <a:latin typeface="+mj-lt"/>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s-PE" dirty="0">
                        <a:solidFill>
                          <a:sysClr val="windowText" lastClr="000000"/>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s-PE" dirty="0">
                        <a:solidFill>
                          <a:sysClr val="windowText" lastClr="000000"/>
                        </a:solidFill>
                        <a:latin typeface="+mj-lt"/>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1966416"/>
                  </a:ext>
                </a:extLst>
              </a:tr>
              <a:tr h="370840">
                <a:tc>
                  <a:txBody>
                    <a:bodyPr/>
                    <a:lstStyle/>
                    <a:p>
                      <a:endParaRPr lang="es-PE">
                        <a:solidFill>
                          <a:sysClr val="windowText" lastClr="000000"/>
                        </a:solidFill>
                        <a:latin typeface="+mj-lt"/>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endParaRPr lang="es-PE">
                        <a:solidFill>
                          <a:sysClr val="windowText" lastClr="000000"/>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endParaRPr lang="es-PE" dirty="0">
                        <a:solidFill>
                          <a:sysClr val="windowText" lastClr="000000"/>
                        </a:solidFill>
                        <a:latin typeface="+mj-lt"/>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93411289"/>
                  </a:ext>
                </a:extLst>
              </a:tr>
            </a:tbl>
          </a:graphicData>
        </a:graphic>
      </p:graphicFrame>
      <p:sp>
        <p:nvSpPr>
          <p:cNvPr id="3" name="Google Shape;45;p6">
            <a:extLst>
              <a:ext uri="{FF2B5EF4-FFF2-40B4-BE49-F238E27FC236}">
                <a16:creationId xmlns:a16="http://schemas.microsoft.com/office/drawing/2014/main" id="{68EE5DDF-9790-8401-AF6F-1C627328026F}"/>
              </a:ext>
            </a:extLst>
          </p:cNvPr>
          <p:cNvSpPr txBox="1"/>
          <p:nvPr/>
        </p:nvSpPr>
        <p:spPr>
          <a:xfrm>
            <a:off x="369202" y="199304"/>
            <a:ext cx="5390154" cy="25107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dirty="0">
                <a:solidFill>
                  <a:schemeClr val="tx1"/>
                </a:solidFill>
                <a:latin typeface="Calibri"/>
                <a:ea typeface="Calibri"/>
                <a:cs typeface="Calibri"/>
                <a:sym typeface="Calibri"/>
              </a:rPr>
              <a:t>Anomaly Detection in Brain MRI</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684904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5" name="Google Shape;45;p6"/>
          <p:cNvSpPr txBox="1"/>
          <p:nvPr/>
        </p:nvSpPr>
        <p:spPr>
          <a:xfrm>
            <a:off x="369202" y="199304"/>
            <a:ext cx="5390154" cy="25107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dirty="0">
                <a:solidFill>
                  <a:schemeClr val="tx1"/>
                </a:solidFill>
                <a:latin typeface="Calibri"/>
                <a:ea typeface="Calibri"/>
                <a:cs typeface="Calibri"/>
                <a:sym typeface="Calibri"/>
              </a:rPr>
              <a:t>Anomaly Detection in Brain MRI</a:t>
            </a:r>
            <a:endParaRPr sz="1400" b="0" i="0" u="none" strike="noStrike" cap="none" dirty="0">
              <a:solidFill>
                <a:srgbClr val="000000"/>
              </a:solidFill>
              <a:latin typeface="Arial"/>
              <a:ea typeface="Arial"/>
              <a:cs typeface="Arial"/>
              <a:sym typeface="Arial"/>
            </a:endParaRPr>
          </a:p>
        </p:txBody>
      </p:sp>
      <p:sp>
        <p:nvSpPr>
          <p:cNvPr id="46" name="Google Shape;46;p6"/>
          <p:cNvSpPr txBox="1"/>
          <p:nvPr/>
        </p:nvSpPr>
        <p:spPr>
          <a:xfrm>
            <a:off x="6469753" y="199304"/>
            <a:ext cx="5390154" cy="251072"/>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endParaRPr sz="1400" b="0" i="0" u="none" strike="noStrike" cap="none" dirty="0">
              <a:solidFill>
                <a:srgbClr val="000000"/>
              </a:solidFill>
              <a:latin typeface="Arial"/>
              <a:ea typeface="Arial"/>
              <a:cs typeface="Arial"/>
              <a:sym typeface="Arial"/>
            </a:endParaRPr>
          </a:p>
        </p:txBody>
      </p:sp>
      <p:sp>
        <p:nvSpPr>
          <p:cNvPr id="47" name="Google Shape;47;p6"/>
          <p:cNvSpPr txBox="1"/>
          <p:nvPr/>
        </p:nvSpPr>
        <p:spPr>
          <a:xfrm>
            <a:off x="2149714" y="2317257"/>
            <a:ext cx="1797597" cy="261735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lt1"/>
              </a:buClr>
              <a:buSzPts val="20000"/>
              <a:buFont typeface="Arial"/>
              <a:buNone/>
            </a:pPr>
            <a:r>
              <a:rPr lang="en-US" sz="20000" b="1" dirty="0">
                <a:solidFill>
                  <a:schemeClr val="tx1"/>
                </a:solidFill>
                <a:latin typeface="Calibri"/>
                <a:ea typeface="Calibri"/>
                <a:cs typeface="Calibri"/>
                <a:sym typeface="Calibri"/>
              </a:rPr>
              <a:t>0</a:t>
            </a:r>
            <a:endParaRPr sz="20000" b="1" i="0" u="none" strike="noStrike" cap="none" dirty="0">
              <a:solidFill>
                <a:schemeClr val="tx1"/>
              </a:solidFill>
              <a:latin typeface="Calibri"/>
              <a:ea typeface="Calibri"/>
              <a:cs typeface="Calibri"/>
              <a:sym typeface="Calibri"/>
            </a:endParaRPr>
          </a:p>
        </p:txBody>
      </p:sp>
      <p:sp>
        <p:nvSpPr>
          <p:cNvPr id="48" name="Google Shape;48;p6"/>
          <p:cNvSpPr txBox="1"/>
          <p:nvPr/>
        </p:nvSpPr>
        <p:spPr>
          <a:xfrm>
            <a:off x="4383197" y="3066557"/>
            <a:ext cx="5911685" cy="111874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3800"/>
              <a:buFont typeface="Arial"/>
              <a:buNone/>
            </a:pPr>
            <a:r>
              <a:rPr lang="es-PE" sz="6000" b="1" i="0" u="none" strike="noStrike" cap="none" dirty="0" err="1">
                <a:solidFill>
                  <a:schemeClr val="tx1"/>
                </a:solidFill>
                <a:latin typeface="Calibri"/>
                <a:ea typeface="Calibri"/>
                <a:cs typeface="Calibri"/>
                <a:sym typeface="Calibri"/>
              </a:rPr>
              <a:t>Setting</a:t>
            </a:r>
            <a:r>
              <a:rPr lang="es-PE" sz="6000" b="1" i="0" u="none" strike="noStrike" cap="none" dirty="0">
                <a:solidFill>
                  <a:schemeClr val="tx1"/>
                </a:solidFill>
                <a:latin typeface="Calibri"/>
                <a:ea typeface="Calibri"/>
                <a:cs typeface="Calibri"/>
                <a:sym typeface="Calibri"/>
              </a:rPr>
              <a:t> </a:t>
            </a:r>
            <a:r>
              <a:rPr lang="es-PE" sz="6000" b="1" i="0" u="none" strike="noStrike" cap="none" dirty="0" err="1">
                <a:solidFill>
                  <a:schemeClr val="tx1"/>
                </a:solidFill>
                <a:latin typeface="Calibri"/>
                <a:ea typeface="Calibri"/>
                <a:cs typeface="Calibri"/>
                <a:sym typeface="Calibri"/>
              </a:rPr>
              <a:t>the</a:t>
            </a:r>
            <a:r>
              <a:rPr lang="es-PE" sz="6000" b="1" i="0" u="none" strike="noStrike" cap="none" dirty="0">
                <a:solidFill>
                  <a:schemeClr val="tx1"/>
                </a:solidFill>
                <a:latin typeface="Calibri"/>
                <a:ea typeface="Calibri"/>
                <a:cs typeface="Calibri"/>
                <a:sym typeface="Calibri"/>
              </a:rPr>
              <a:t> </a:t>
            </a:r>
            <a:r>
              <a:rPr lang="es-PE" sz="6000" b="1" i="0" u="none" strike="noStrike" cap="none" dirty="0" err="1">
                <a:solidFill>
                  <a:schemeClr val="tx1"/>
                </a:solidFill>
                <a:latin typeface="Calibri"/>
                <a:ea typeface="Calibri"/>
                <a:cs typeface="Calibri"/>
                <a:sym typeface="Calibri"/>
              </a:rPr>
              <a:t>stage</a:t>
            </a:r>
            <a:endParaRPr sz="6000" b="1" i="0" u="none" strike="noStrike" cap="none" dirty="0">
              <a:solidFill>
                <a:schemeClr val="tx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
          <a:extLst>
            <a:ext uri="{FF2B5EF4-FFF2-40B4-BE49-F238E27FC236}">
              <a16:creationId xmlns:a16="http://schemas.microsoft.com/office/drawing/2014/main" id="{BAB8A351-2D86-38B2-7A2E-28E4932BD620}"/>
            </a:ext>
          </a:extLst>
        </p:cNvPr>
        <p:cNvGrpSpPr/>
        <p:nvPr/>
      </p:nvGrpSpPr>
      <p:grpSpPr>
        <a:xfrm>
          <a:off x="0" y="0"/>
          <a:ext cx="0" cy="0"/>
          <a:chOff x="0" y="0"/>
          <a:chExt cx="0" cy="0"/>
        </a:xfrm>
      </p:grpSpPr>
      <p:sp>
        <p:nvSpPr>
          <p:cNvPr id="45" name="Google Shape;45;p6">
            <a:extLst>
              <a:ext uri="{FF2B5EF4-FFF2-40B4-BE49-F238E27FC236}">
                <a16:creationId xmlns:a16="http://schemas.microsoft.com/office/drawing/2014/main" id="{C4EA6887-04A3-456B-6170-3857E9F8BA74}"/>
              </a:ext>
            </a:extLst>
          </p:cNvPr>
          <p:cNvSpPr txBox="1"/>
          <p:nvPr/>
        </p:nvSpPr>
        <p:spPr>
          <a:xfrm>
            <a:off x="369202" y="199304"/>
            <a:ext cx="5390154" cy="25107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dirty="0">
                <a:solidFill>
                  <a:schemeClr val="tx1"/>
                </a:solidFill>
                <a:latin typeface="Calibri"/>
                <a:ea typeface="Calibri"/>
                <a:cs typeface="Calibri"/>
                <a:sym typeface="Calibri"/>
              </a:rPr>
              <a:t>Anomaly Detection in Brain MRI</a:t>
            </a:r>
            <a:endParaRPr sz="1400" b="0" i="0" u="none" strike="noStrike" cap="none" dirty="0">
              <a:solidFill>
                <a:srgbClr val="000000"/>
              </a:solidFill>
              <a:latin typeface="Arial"/>
              <a:ea typeface="Arial"/>
              <a:cs typeface="Arial"/>
              <a:sym typeface="Arial"/>
            </a:endParaRPr>
          </a:p>
        </p:txBody>
      </p:sp>
      <p:sp>
        <p:nvSpPr>
          <p:cNvPr id="46" name="Google Shape;46;p6">
            <a:extLst>
              <a:ext uri="{FF2B5EF4-FFF2-40B4-BE49-F238E27FC236}">
                <a16:creationId xmlns:a16="http://schemas.microsoft.com/office/drawing/2014/main" id="{C86A3CEC-2B83-8C16-F1F8-50472B5C582D}"/>
              </a:ext>
            </a:extLst>
          </p:cNvPr>
          <p:cNvSpPr txBox="1"/>
          <p:nvPr/>
        </p:nvSpPr>
        <p:spPr>
          <a:xfrm>
            <a:off x="6469753" y="199304"/>
            <a:ext cx="5390154" cy="251072"/>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endParaRPr sz="1400" b="0" i="0" u="none" strike="noStrike" cap="none" dirty="0">
              <a:solidFill>
                <a:srgbClr val="000000"/>
              </a:solidFill>
              <a:latin typeface="Arial"/>
              <a:ea typeface="Arial"/>
              <a:cs typeface="Arial"/>
              <a:sym typeface="Arial"/>
            </a:endParaRPr>
          </a:p>
        </p:txBody>
      </p:sp>
      <p:sp>
        <p:nvSpPr>
          <p:cNvPr id="47" name="Google Shape;47;p6">
            <a:extLst>
              <a:ext uri="{FF2B5EF4-FFF2-40B4-BE49-F238E27FC236}">
                <a16:creationId xmlns:a16="http://schemas.microsoft.com/office/drawing/2014/main" id="{ED0755E6-E288-D911-F150-0BA80DC1FB35}"/>
              </a:ext>
            </a:extLst>
          </p:cNvPr>
          <p:cNvSpPr txBox="1"/>
          <p:nvPr/>
        </p:nvSpPr>
        <p:spPr>
          <a:xfrm>
            <a:off x="2149714" y="2317257"/>
            <a:ext cx="1797597" cy="261735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lt1"/>
              </a:buClr>
              <a:buSzPts val="20000"/>
              <a:buFont typeface="Arial"/>
              <a:buNone/>
            </a:pPr>
            <a:r>
              <a:rPr lang="en-US" sz="20000" b="1" i="0" u="none" strike="noStrike" cap="none" dirty="0">
                <a:solidFill>
                  <a:schemeClr val="tx1"/>
                </a:solidFill>
                <a:latin typeface="Calibri"/>
                <a:ea typeface="Calibri"/>
                <a:cs typeface="Calibri"/>
                <a:sym typeface="Calibri"/>
              </a:rPr>
              <a:t>5</a:t>
            </a:r>
            <a:endParaRPr sz="20000" b="1" i="0" u="none" strike="noStrike" cap="none" dirty="0">
              <a:solidFill>
                <a:schemeClr val="tx1"/>
              </a:solidFill>
              <a:latin typeface="Calibri"/>
              <a:ea typeface="Calibri"/>
              <a:cs typeface="Calibri"/>
              <a:sym typeface="Calibri"/>
            </a:endParaRPr>
          </a:p>
        </p:txBody>
      </p:sp>
      <p:sp>
        <p:nvSpPr>
          <p:cNvPr id="48" name="Google Shape;48;p6">
            <a:extLst>
              <a:ext uri="{FF2B5EF4-FFF2-40B4-BE49-F238E27FC236}">
                <a16:creationId xmlns:a16="http://schemas.microsoft.com/office/drawing/2014/main" id="{EB701F7A-AF38-5B2C-19B0-B8FAA1908896}"/>
              </a:ext>
            </a:extLst>
          </p:cNvPr>
          <p:cNvSpPr txBox="1"/>
          <p:nvPr/>
        </p:nvSpPr>
        <p:spPr>
          <a:xfrm>
            <a:off x="4383197" y="3066557"/>
            <a:ext cx="5911685" cy="111874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3800"/>
              <a:buFont typeface="Arial"/>
              <a:buNone/>
            </a:pPr>
            <a:r>
              <a:rPr lang="es-PE" sz="6000" b="1" dirty="0" err="1">
                <a:solidFill>
                  <a:schemeClr val="tx1"/>
                </a:solidFill>
                <a:latin typeface="Calibri"/>
                <a:ea typeface="Calibri"/>
                <a:cs typeface="Calibri"/>
                <a:sym typeface="Calibri"/>
              </a:rPr>
              <a:t>Metrics</a:t>
            </a:r>
            <a:endParaRPr sz="6000" b="1" i="0" u="none" strike="noStrike" cap="none" dirty="0">
              <a:solidFill>
                <a:schemeClr val="tx1"/>
              </a:solidFill>
              <a:latin typeface="Calibri"/>
              <a:ea typeface="Calibri"/>
              <a:cs typeface="Calibri"/>
              <a:sym typeface="Calibri"/>
            </a:endParaRPr>
          </a:p>
        </p:txBody>
      </p:sp>
    </p:spTree>
    <p:extLst>
      <p:ext uri="{BB962C8B-B14F-4D97-AF65-F5344CB8AC3E}">
        <p14:creationId xmlns:p14="http://schemas.microsoft.com/office/powerpoint/2010/main" val="953822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
          <a:extLst>
            <a:ext uri="{FF2B5EF4-FFF2-40B4-BE49-F238E27FC236}">
              <a16:creationId xmlns:a16="http://schemas.microsoft.com/office/drawing/2014/main" id="{E7422AD1-C881-D0F9-06BD-FCA143A5E97C}"/>
            </a:ext>
          </a:extLst>
        </p:cNvPr>
        <p:cNvGrpSpPr/>
        <p:nvPr/>
      </p:nvGrpSpPr>
      <p:grpSpPr>
        <a:xfrm>
          <a:off x="0" y="0"/>
          <a:ext cx="0" cy="0"/>
          <a:chOff x="0" y="0"/>
          <a:chExt cx="0" cy="0"/>
        </a:xfrm>
      </p:grpSpPr>
      <p:sp>
        <p:nvSpPr>
          <p:cNvPr id="3" name="Google Shape;45;p6">
            <a:extLst>
              <a:ext uri="{FF2B5EF4-FFF2-40B4-BE49-F238E27FC236}">
                <a16:creationId xmlns:a16="http://schemas.microsoft.com/office/drawing/2014/main" id="{60A281A3-B14D-8BDD-5740-DD50A30F8017}"/>
              </a:ext>
            </a:extLst>
          </p:cNvPr>
          <p:cNvSpPr txBox="1"/>
          <p:nvPr/>
        </p:nvSpPr>
        <p:spPr>
          <a:xfrm>
            <a:off x="369202" y="199304"/>
            <a:ext cx="5390154" cy="25107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dirty="0">
                <a:solidFill>
                  <a:schemeClr val="tx1"/>
                </a:solidFill>
                <a:latin typeface="Calibri"/>
                <a:ea typeface="Calibri"/>
                <a:cs typeface="Calibri"/>
                <a:sym typeface="Calibri"/>
              </a:rPr>
              <a:t>Anomaly Detection in Brain MRI</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912596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
          <a:extLst>
            <a:ext uri="{FF2B5EF4-FFF2-40B4-BE49-F238E27FC236}">
              <a16:creationId xmlns:a16="http://schemas.microsoft.com/office/drawing/2014/main" id="{0479E5F1-B0EA-15CA-C3A6-7B115D94A15A}"/>
            </a:ext>
          </a:extLst>
        </p:cNvPr>
        <p:cNvGrpSpPr/>
        <p:nvPr/>
      </p:nvGrpSpPr>
      <p:grpSpPr>
        <a:xfrm>
          <a:off x="0" y="0"/>
          <a:ext cx="0" cy="0"/>
          <a:chOff x="0" y="0"/>
          <a:chExt cx="0" cy="0"/>
        </a:xfrm>
      </p:grpSpPr>
      <p:sp>
        <p:nvSpPr>
          <p:cNvPr id="45" name="Google Shape;45;p6">
            <a:extLst>
              <a:ext uri="{FF2B5EF4-FFF2-40B4-BE49-F238E27FC236}">
                <a16:creationId xmlns:a16="http://schemas.microsoft.com/office/drawing/2014/main" id="{25CCDD1B-4980-83DC-52C0-C6704F30B52F}"/>
              </a:ext>
            </a:extLst>
          </p:cNvPr>
          <p:cNvSpPr txBox="1"/>
          <p:nvPr/>
        </p:nvSpPr>
        <p:spPr>
          <a:xfrm>
            <a:off x="369202" y="199304"/>
            <a:ext cx="5390154" cy="25107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dirty="0">
                <a:solidFill>
                  <a:schemeClr val="tx1"/>
                </a:solidFill>
                <a:latin typeface="Calibri"/>
                <a:ea typeface="Calibri"/>
                <a:cs typeface="Calibri"/>
                <a:sym typeface="Calibri"/>
              </a:rPr>
              <a:t>Anomaly Detection in Brain MRI</a:t>
            </a:r>
            <a:endParaRPr sz="1400" b="0" i="0" u="none" strike="noStrike" cap="none" dirty="0">
              <a:solidFill>
                <a:srgbClr val="000000"/>
              </a:solidFill>
              <a:latin typeface="Arial"/>
              <a:ea typeface="Arial"/>
              <a:cs typeface="Arial"/>
              <a:sym typeface="Arial"/>
            </a:endParaRPr>
          </a:p>
        </p:txBody>
      </p:sp>
      <p:sp>
        <p:nvSpPr>
          <p:cNvPr id="46" name="Google Shape;46;p6">
            <a:extLst>
              <a:ext uri="{FF2B5EF4-FFF2-40B4-BE49-F238E27FC236}">
                <a16:creationId xmlns:a16="http://schemas.microsoft.com/office/drawing/2014/main" id="{1C4302DE-420B-2ADE-4C96-D9F7ED2CFA5E}"/>
              </a:ext>
            </a:extLst>
          </p:cNvPr>
          <p:cNvSpPr txBox="1"/>
          <p:nvPr/>
        </p:nvSpPr>
        <p:spPr>
          <a:xfrm>
            <a:off x="6469753" y="199304"/>
            <a:ext cx="5390154" cy="251072"/>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endParaRPr sz="1400" b="0" i="0" u="none" strike="noStrike" cap="none" dirty="0">
              <a:solidFill>
                <a:srgbClr val="000000"/>
              </a:solidFill>
              <a:latin typeface="Arial"/>
              <a:ea typeface="Arial"/>
              <a:cs typeface="Arial"/>
              <a:sym typeface="Arial"/>
            </a:endParaRPr>
          </a:p>
        </p:txBody>
      </p:sp>
      <p:sp>
        <p:nvSpPr>
          <p:cNvPr id="47" name="Google Shape;47;p6">
            <a:extLst>
              <a:ext uri="{FF2B5EF4-FFF2-40B4-BE49-F238E27FC236}">
                <a16:creationId xmlns:a16="http://schemas.microsoft.com/office/drawing/2014/main" id="{6D9C02F6-6998-9080-155C-52260FA43140}"/>
              </a:ext>
            </a:extLst>
          </p:cNvPr>
          <p:cNvSpPr txBox="1"/>
          <p:nvPr/>
        </p:nvSpPr>
        <p:spPr>
          <a:xfrm>
            <a:off x="2149714" y="2317257"/>
            <a:ext cx="2633301" cy="2617350"/>
          </a:xfrm>
          <a:prstGeom prst="rect">
            <a:avLst/>
          </a:prstGeom>
          <a:noFill/>
          <a:ln>
            <a:noFill/>
          </a:ln>
        </p:spPr>
        <p:txBody>
          <a:bodyPr spcFirstLastPara="1" wrap="square" lIns="91425" tIns="45700" rIns="91425" bIns="45700" anchor="t" anchorCtr="0">
            <a:noAutofit/>
          </a:bodyPr>
          <a:lstStyle/>
          <a:p>
            <a:pPr marL="0" marR="0" lvl="0" indent="0" rtl="0">
              <a:lnSpc>
                <a:spcPct val="90000"/>
              </a:lnSpc>
              <a:spcBef>
                <a:spcPts val="0"/>
              </a:spcBef>
              <a:spcAft>
                <a:spcPts val="0"/>
              </a:spcAft>
              <a:buClr>
                <a:schemeClr val="lt1"/>
              </a:buClr>
              <a:buSzPts val="20000"/>
              <a:buFont typeface="Arial"/>
              <a:buNone/>
            </a:pPr>
            <a:r>
              <a:rPr lang="en-US" sz="20000" b="1" dirty="0">
                <a:solidFill>
                  <a:schemeClr val="tx1"/>
                </a:solidFill>
                <a:latin typeface="Calibri"/>
                <a:ea typeface="Calibri"/>
                <a:cs typeface="Calibri"/>
                <a:sym typeface="Calibri"/>
              </a:rPr>
              <a:t>6</a:t>
            </a:r>
            <a:endParaRPr sz="20000" b="1" i="0" u="none" strike="noStrike" cap="none" dirty="0">
              <a:solidFill>
                <a:schemeClr val="tx1"/>
              </a:solidFill>
              <a:latin typeface="Calibri"/>
              <a:ea typeface="Calibri"/>
              <a:cs typeface="Calibri"/>
              <a:sym typeface="Calibri"/>
            </a:endParaRPr>
          </a:p>
        </p:txBody>
      </p:sp>
      <p:sp>
        <p:nvSpPr>
          <p:cNvPr id="48" name="Google Shape;48;p6">
            <a:extLst>
              <a:ext uri="{FF2B5EF4-FFF2-40B4-BE49-F238E27FC236}">
                <a16:creationId xmlns:a16="http://schemas.microsoft.com/office/drawing/2014/main" id="{16E357C5-CAB3-B67E-648D-8083474F7059}"/>
              </a:ext>
            </a:extLst>
          </p:cNvPr>
          <p:cNvSpPr txBox="1"/>
          <p:nvPr/>
        </p:nvSpPr>
        <p:spPr>
          <a:xfrm>
            <a:off x="4783015" y="2558885"/>
            <a:ext cx="5915465" cy="213409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3800"/>
              <a:buFont typeface="Arial"/>
              <a:buNone/>
            </a:pPr>
            <a:r>
              <a:rPr lang="es-PE" sz="3600" b="1" i="0" u="none" strike="noStrike" cap="none" dirty="0" err="1">
                <a:solidFill>
                  <a:schemeClr val="tx1"/>
                </a:solidFill>
                <a:latin typeface="Calibri"/>
                <a:ea typeface="Calibri"/>
                <a:cs typeface="Calibri"/>
                <a:sym typeface="Calibri"/>
              </a:rPr>
              <a:t>Paper</a:t>
            </a:r>
            <a:r>
              <a:rPr lang="es-PE" sz="3600" b="1" i="0" u="none" strike="noStrike" cap="none" dirty="0">
                <a:solidFill>
                  <a:schemeClr val="tx1"/>
                </a:solidFill>
                <a:latin typeface="Calibri"/>
                <a:ea typeface="Calibri"/>
                <a:cs typeface="Calibri"/>
                <a:sym typeface="Calibri"/>
              </a:rPr>
              <a:t> 1: </a:t>
            </a:r>
            <a:r>
              <a:rPr lang="en-US" sz="3600" b="1" i="0" u="none" strike="noStrike" cap="none" dirty="0">
                <a:solidFill>
                  <a:schemeClr val="tx1"/>
                </a:solidFill>
                <a:latin typeface="Calibri"/>
                <a:ea typeface="Calibri"/>
                <a:cs typeface="Calibri"/>
                <a:sym typeface="Calibri"/>
              </a:rPr>
              <a:t>Autoencoders for Unsupervised Anomaly Segmentation in Brain MR Images: A Comparative Study</a:t>
            </a:r>
          </a:p>
          <a:p>
            <a:pPr marL="0" marR="0" lvl="0" indent="0" algn="l" rtl="0">
              <a:lnSpc>
                <a:spcPct val="90000"/>
              </a:lnSpc>
              <a:spcBef>
                <a:spcPts val="0"/>
              </a:spcBef>
              <a:spcAft>
                <a:spcPts val="0"/>
              </a:spcAft>
              <a:buClr>
                <a:schemeClr val="lt1"/>
              </a:buClr>
              <a:buSzPts val="3800"/>
              <a:buFont typeface="Arial"/>
              <a:buNone/>
            </a:pPr>
            <a:endParaRPr lang="es-PE" sz="3600" b="1" i="0" u="none" strike="noStrike" cap="none" dirty="0">
              <a:solidFill>
                <a:schemeClr val="tx1"/>
              </a:solidFill>
              <a:latin typeface="Calibri"/>
              <a:ea typeface="Calibri"/>
              <a:cs typeface="Calibri"/>
              <a:sym typeface="Calibri"/>
            </a:endParaRPr>
          </a:p>
        </p:txBody>
      </p:sp>
    </p:spTree>
    <p:extLst>
      <p:ext uri="{BB962C8B-B14F-4D97-AF65-F5344CB8AC3E}">
        <p14:creationId xmlns:p14="http://schemas.microsoft.com/office/powerpoint/2010/main" val="26964561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
          <a:extLst>
            <a:ext uri="{FF2B5EF4-FFF2-40B4-BE49-F238E27FC236}">
              <a16:creationId xmlns:a16="http://schemas.microsoft.com/office/drawing/2014/main" id="{40A8DD8E-31A6-5653-B571-ED0818FB07A2}"/>
            </a:ext>
          </a:extLst>
        </p:cNvPr>
        <p:cNvGrpSpPr/>
        <p:nvPr/>
      </p:nvGrpSpPr>
      <p:grpSpPr>
        <a:xfrm>
          <a:off x="0" y="0"/>
          <a:ext cx="0" cy="0"/>
          <a:chOff x="0" y="0"/>
          <a:chExt cx="0" cy="0"/>
        </a:xfrm>
      </p:grpSpPr>
      <p:sp>
        <p:nvSpPr>
          <p:cNvPr id="45" name="Google Shape;45;p6">
            <a:extLst>
              <a:ext uri="{FF2B5EF4-FFF2-40B4-BE49-F238E27FC236}">
                <a16:creationId xmlns:a16="http://schemas.microsoft.com/office/drawing/2014/main" id="{155CAC85-85C3-C0F7-5325-FCE4B5B71E8D}"/>
              </a:ext>
            </a:extLst>
          </p:cNvPr>
          <p:cNvSpPr txBox="1"/>
          <p:nvPr/>
        </p:nvSpPr>
        <p:spPr>
          <a:xfrm>
            <a:off x="369202" y="199304"/>
            <a:ext cx="5390154" cy="25107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dirty="0">
                <a:solidFill>
                  <a:schemeClr val="tx1"/>
                </a:solidFill>
                <a:latin typeface="Calibri"/>
                <a:ea typeface="Calibri"/>
                <a:cs typeface="Calibri"/>
                <a:sym typeface="Calibri"/>
              </a:rPr>
              <a:t>Anomaly Detection in Brain MRI</a:t>
            </a:r>
            <a:endParaRPr sz="1400" b="0" i="0" u="none" strike="noStrike" cap="none" dirty="0">
              <a:solidFill>
                <a:srgbClr val="000000"/>
              </a:solidFill>
              <a:latin typeface="Arial"/>
              <a:ea typeface="Arial"/>
              <a:cs typeface="Arial"/>
              <a:sym typeface="Arial"/>
            </a:endParaRPr>
          </a:p>
        </p:txBody>
      </p:sp>
      <p:sp>
        <p:nvSpPr>
          <p:cNvPr id="46" name="Google Shape;46;p6">
            <a:extLst>
              <a:ext uri="{FF2B5EF4-FFF2-40B4-BE49-F238E27FC236}">
                <a16:creationId xmlns:a16="http://schemas.microsoft.com/office/drawing/2014/main" id="{232B0AB5-D159-A220-53E4-A2C671BED970}"/>
              </a:ext>
            </a:extLst>
          </p:cNvPr>
          <p:cNvSpPr txBox="1"/>
          <p:nvPr/>
        </p:nvSpPr>
        <p:spPr>
          <a:xfrm>
            <a:off x="6469753" y="199304"/>
            <a:ext cx="5390154" cy="251072"/>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endParaRPr sz="1400" b="0" i="0" u="none" strike="noStrike" cap="none" dirty="0">
              <a:solidFill>
                <a:srgbClr val="000000"/>
              </a:solidFill>
              <a:latin typeface="Arial"/>
              <a:ea typeface="Arial"/>
              <a:cs typeface="Arial"/>
              <a:sym typeface="Arial"/>
            </a:endParaRPr>
          </a:p>
        </p:txBody>
      </p:sp>
      <p:sp>
        <p:nvSpPr>
          <p:cNvPr id="4" name="TextBox 3">
            <a:extLst>
              <a:ext uri="{FF2B5EF4-FFF2-40B4-BE49-F238E27FC236}">
                <a16:creationId xmlns:a16="http://schemas.microsoft.com/office/drawing/2014/main" id="{86B0CA5A-0761-9339-5FB8-FD0C5C4529EE}"/>
              </a:ext>
            </a:extLst>
          </p:cNvPr>
          <p:cNvSpPr txBox="1"/>
          <p:nvPr/>
        </p:nvSpPr>
        <p:spPr>
          <a:xfrm flipH="1">
            <a:off x="524925" y="562595"/>
            <a:ext cx="11334981" cy="861774"/>
          </a:xfrm>
          <a:prstGeom prst="rect">
            <a:avLst/>
          </a:prstGeom>
          <a:noFill/>
        </p:spPr>
        <p:txBody>
          <a:bodyPr wrap="square" rtlCol="0">
            <a:spAutoFit/>
          </a:bodyPr>
          <a:lstStyle/>
          <a:p>
            <a:pPr marL="0" lvl="0" indent="0" algn="l" rtl="0">
              <a:lnSpc>
                <a:spcPct val="100000"/>
              </a:lnSpc>
              <a:spcBef>
                <a:spcPts val="0"/>
              </a:spcBef>
              <a:spcAft>
                <a:spcPts val="0"/>
              </a:spcAft>
              <a:buSzPts val="1100"/>
              <a:buNone/>
            </a:pPr>
            <a:r>
              <a:rPr lang="en-US" sz="2500" dirty="0"/>
              <a:t>Autoencoders for Unsupervised Anomaly Segmentation in Brain MR Images: A Comparative Study</a:t>
            </a:r>
          </a:p>
        </p:txBody>
      </p:sp>
      <p:sp>
        <p:nvSpPr>
          <p:cNvPr id="6" name="TextBox 5">
            <a:extLst>
              <a:ext uri="{FF2B5EF4-FFF2-40B4-BE49-F238E27FC236}">
                <a16:creationId xmlns:a16="http://schemas.microsoft.com/office/drawing/2014/main" id="{92A07151-BEDF-DEB1-9098-BC5E19DC6FA2}"/>
              </a:ext>
            </a:extLst>
          </p:cNvPr>
          <p:cNvSpPr txBox="1"/>
          <p:nvPr/>
        </p:nvSpPr>
        <p:spPr>
          <a:xfrm>
            <a:off x="457566" y="1613118"/>
            <a:ext cx="11334980" cy="954107"/>
          </a:xfrm>
          <a:prstGeom prst="rect">
            <a:avLst/>
          </a:prstGeom>
          <a:noFill/>
        </p:spPr>
        <p:txBody>
          <a:bodyPr wrap="square" rtlCol="0">
            <a:spAutoFit/>
          </a:bodyPr>
          <a:lstStyle/>
          <a:p>
            <a:pPr algn="just"/>
            <a:r>
              <a:rPr lang="en-US" dirty="0"/>
              <a:t>The intent of this work is to establish comparability among recent methods by utilizing a single architecture, a single resolution and the same dataset(s).</a:t>
            </a:r>
          </a:p>
          <a:p>
            <a:pPr algn="just"/>
            <a:r>
              <a:rPr lang="en-US" dirty="0"/>
              <a:t>We compare various reconstruction as well as restoration-based methods against each other on a variety of different MR datasets with different pathologies</a:t>
            </a:r>
          </a:p>
        </p:txBody>
      </p:sp>
    </p:spTree>
    <p:extLst>
      <p:ext uri="{BB962C8B-B14F-4D97-AF65-F5344CB8AC3E}">
        <p14:creationId xmlns:p14="http://schemas.microsoft.com/office/powerpoint/2010/main" val="40899966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
          <a:extLst>
            <a:ext uri="{FF2B5EF4-FFF2-40B4-BE49-F238E27FC236}">
              <a16:creationId xmlns:a16="http://schemas.microsoft.com/office/drawing/2014/main" id="{6E23A7A8-1D20-0A38-BD7A-B0C077B669CE}"/>
            </a:ext>
          </a:extLst>
        </p:cNvPr>
        <p:cNvGrpSpPr/>
        <p:nvPr/>
      </p:nvGrpSpPr>
      <p:grpSpPr>
        <a:xfrm>
          <a:off x="0" y="0"/>
          <a:ext cx="0" cy="0"/>
          <a:chOff x="0" y="0"/>
          <a:chExt cx="0" cy="0"/>
        </a:xfrm>
      </p:grpSpPr>
      <p:sp>
        <p:nvSpPr>
          <p:cNvPr id="45" name="Google Shape;45;p6">
            <a:extLst>
              <a:ext uri="{FF2B5EF4-FFF2-40B4-BE49-F238E27FC236}">
                <a16:creationId xmlns:a16="http://schemas.microsoft.com/office/drawing/2014/main" id="{BDC55BDF-061F-039B-70C2-0A79428943D8}"/>
              </a:ext>
            </a:extLst>
          </p:cNvPr>
          <p:cNvSpPr txBox="1"/>
          <p:nvPr/>
        </p:nvSpPr>
        <p:spPr>
          <a:xfrm>
            <a:off x="369202" y="199304"/>
            <a:ext cx="5390154" cy="25107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dirty="0">
                <a:solidFill>
                  <a:schemeClr val="tx1"/>
                </a:solidFill>
                <a:latin typeface="Calibri"/>
                <a:ea typeface="Calibri"/>
                <a:cs typeface="Calibri"/>
                <a:sym typeface="Calibri"/>
              </a:rPr>
              <a:t>Anomaly Detection in Brain MRI</a:t>
            </a:r>
            <a:endParaRPr sz="1400" b="0" i="0" u="none" strike="noStrike" cap="none" dirty="0">
              <a:solidFill>
                <a:srgbClr val="000000"/>
              </a:solidFill>
              <a:latin typeface="Arial"/>
              <a:ea typeface="Arial"/>
              <a:cs typeface="Arial"/>
              <a:sym typeface="Arial"/>
            </a:endParaRPr>
          </a:p>
        </p:txBody>
      </p:sp>
      <p:sp>
        <p:nvSpPr>
          <p:cNvPr id="46" name="Google Shape;46;p6">
            <a:extLst>
              <a:ext uri="{FF2B5EF4-FFF2-40B4-BE49-F238E27FC236}">
                <a16:creationId xmlns:a16="http://schemas.microsoft.com/office/drawing/2014/main" id="{0C675311-5C9E-15ED-C253-25B2522C617A}"/>
              </a:ext>
            </a:extLst>
          </p:cNvPr>
          <p:cNvSpPr txBox="1"/>
          <p:nvPr/>
        </p:nvSpPr>
        <p:spPr>
          <a:xfrm>
            <a:off x="6469753" y="199304"/>
            <a:ext cx="5390154" cy="251072"/>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endParaRPr sz="1400" b="0" i="0" u="none" strike="noStrike" cap="none" dirty="0">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0E80F4DA-DAB3-3EC5-BA74-23499E645670}"/>
              </a:ext>
            </a:extLst>
          </p:cNvPr>
          <p:cNvSpPr txBox="1"/>
          <p:nvPr/>
        </p:nvSpPr>
        <p:spPr>
          <a:xfrm flipH="1">
            <a:off x="524925" y="562595"/>
            <a:ext cx="11334981" cy="477054"/>
          </a:xfrm>
          <a:prstGeom prst="rect">
            <a:avLst/>
          </a:prstGeom>
          <a:noFill/>
        </p:spPr>
        <p:txBody>
          <a:bodyPr wrap="square" rtlCol="0">
            <a:spAutoFit/>
          </a:bodyPr>
          <a:lstStyle/>
          <a:p>
            <a:pPr marL="0" lvl="0" indent="0" algn="l" rtl="0">
              <a:lnSpc>
                <a:spcPct val="100000"/>
              </a:lnSpc>
              <a:spcBef>
                <a:spcPts val="0"/>
              </a:spcBef>
              <a:spcAft>
                <a:spcPts val="0"/>
              </a:spcAft>
              <a:buSzPts val="1100"/>
              <a:buNone/>
            </a:pPr>
            <a:r>
              <a:rPr lang="en-US" sz="2500" dirty="0"/>
              <a:t>Implemented architectures</a:t>
            </a:r>
          </a:p>
        </p:txBody>
      </p:sp>
      <p:pic>
        <p:nvPicPr>
          <p:cNvPr id="4" name="Picture 3">
            <a:extLst>
              <a:ext uri="{FF2B5EF4-FFF2-40B4-BE49-F238E27FC236}">
                <a16:creationId xmlns:a16="http://schemas.microsoft.com/office/drawing/2014/main" id="{C046F105-04A6-FAEC-09C8-8D153BA9482A}"/>
              </a:ext>
            </a:extLst>
          </p:cNvPr>
          <p:cNvPicPr>
            <a:picLocks noChangeAspect="1"/>
          </p:cNvPicPr>
          <p:nvPr/>
        </p:nvPicPr>
        <p:blipFill>
          <a:blip r:embed="rId3"/>
          <a:stretch>
            <a:fillRect/>
          </a:stretch>
        </p:blipFill>
        <p:spPr>
          <a:xfrm>
            <a:off x="1876719" y="1039649"/>
            <a:ext cx="8438561" cy="5503410"/>
          </a:xfrm>
          <a:prstGeom prst="rect">
            <a:avLst/>
          </a:prstGeom>
        </p:spPr>
      </p:pic>
    </p:spTree>
    <p:extLst>
      <p:ext uri="{BB962C8B-B14F-4D97-AF65-F5344CB8AC3E}">
        <p14:creationId xmlns:p14="http://schemas.microsoft.com/office/powerpoint/2010/main" val="280504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
          <a:extLst>
            <a:ext uri="{FF2B5EF4-FFF2-40B4-BE49-F238E27FC236}">
              <a16:creationId xmlns:a16="http://schemas.microsoft.com/office/drawing/2014/main" id="{4978C853-3DB1-AB26-76F1-8BCB087A0AC1}"/>
            </a:ext>
          </a:extLst>
        </p:cNvPr>
        <p:cNvGrpSpPr/>
        <p:nvPr/>
      </p:nvGrpSpPr>
      <p:grpSpPr>
        <a:xfrm>
          <a:off x="0" y="0"/>
          <a:ext cx="0" cy="0"/>
          <a:chOff x="0" y="0"/>
          <a:chExt cx="0" cy="0"/>
        </a:xfrm>
      </p:grpSpPr>
      <p:sp>
        <p:nvSpPr>
          <p:cNvPr id="45" name="Google Shape;45;p6">
            <a:extLst>
              <a:ext uri="{FF2B5EF4-FFF2-40B4-BE49-F238E27FC236}">
                <a16:creationId xmlns:a16="http://schemas.microsoft.com/office/drawing/2014/main" id="{EED64416-E82D-28FA-F367-CD73AC6C0A6D}"/>
              </a:ext>
            </a:extLst>
          </p:cNvPr>
          <p:cNvSpPr txBox="1"/>
          <p:nvPr/>
        </p:nvSpPr>
        <p:spPr>
          <a:xfrm>
            <a:off x="369202" y="199304"/>
            <a:ext cx="5390154" cy="25107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dirty="0">
                <a:solidFill>
                  <a:schemeClr val="tx1"/>
                </a:solidFill>
                <a:latin typeface="Calibri"/>
                <a:ea typeface="Calibri"/>
                <a:cs typeface="Calibri"/>
                <a:sym typeface="Calibri"/>
              </a:rPr>
              <a:t>Anomaly Detection in Brain MRI</a:t>
            </a:r>
            <a:endParaRPr sz="1400" b="0" i="0" u="none" strike="noStrike" cap="none" dirty="0">
              <a:solidFill>
                <a:srgbClr val="000000"/>
              </a:solidFill>
              <a:latin typeface="Arial"/>
              <a:ea typeface="Arial"/>
              <a:cs typeface="Arial"/>
              <a:sym typeface="Arial"/>
            </a:endParaRPr>
          </a:p>
        </p:txBody>
      </p:sp>
      <p:sp>
        <p:nvSpPr>
          <p:cNvPr id="46" name="Google Shape;46;p6">
            <a:extLst>
              <a:ext uri="{FF2B5EF4-FFF2-40B4-BE49-F238E27FC236}">
                <a16:creationId xmlns:a16="http://schemas.microsoft.com/office/drawing/2014/main" id="{37900A65-E97A-7CA1-A9EA-9EDB34858093}"/>
              </a:ext>
            </a:extLst>
          </p:cNvPr>
          <p:cNvSpPr txBox="1"/>
          <p:nvPr/>
        </p:nvSpPr>
        <p:spPr>
          <a:xfrm>
            <a:off x="6469753" y="199304"/>
            <a:ext cx="5390154" cy="251072"/>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endParaRPr sz="1400" b="0" i="0" u="none" strike="noStrike" cap="none" dirty="0">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60A959B8-A9B1-B809-1D5E-1463F5F6AF54}"/>
              </a:ext>
            </a:extLst>
          </p:cNvPr>
          <p:cNvPicPr>
            <a:picLocks noChangeAspect="1"/>
          </p:cNvPicPr>
          <p:nvPr/>
        </p:nvPicPr>
        <p:blipFill rotWithShape="1">
          <a:blip r:embed="rId3"/>
          <a:srcRect l="656" r="719"/>
          <a:stretch/>
        </p:blipFill>
        <p:spPr>
          <a:xfrm>
            <a:off x="208691" y="1089000"/>
            <a:ext cx="11774617" cy="4680000"/>
          </a:xfrm>
          <a:prstGeom prst="rect">
            <a:avLst/>
          </a:prstGeom>
        </p:spPr>
      </p:pic>
    </p:spTree>
    <p:extLst>
      <p:ext uri="{BB962C8B-B14F-4D97-AF65-F5344CB8AC3E}">
        <p14:creationId xmlns:p14="http://schemas.microsoft.com/office/powerpoint/2010/main" val="14066163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
          <a:extLst>
            <a:ext uri="{FF2B5EF4-FFF2-40B4-BE49-F238E27FC236}">
              <a16:creationId xmlns:a16="http://schemas.microsoft.com/office/drawing/2014/main" id="{F82A5483-A853-E4A3-B516-9CA776712BC1}"/>
            </a:ext>
          </a:extLst>
        </p:cNvPr>
        <p:cNvGrpSpPr/>
        <p:nvPr/>
      </p:nvGrpSpPr>
      <p:grpSpPr>
        <a:xfrm>
          <a:off x="0" y="0"/>
          <a:ext cx="0" cy="0"/>
          <a:chOff x="0" y="0"/>
          <a:chExt cx="0" cy="0"/>
        </a:xfrm>
      </p:grpSpPr>
      <p:sp>
        <p:nvSpPr>
          <p:cNvPr id="45" name="Google Shape;45;p6">
            <a:extLst>
              <a:ext uri="{FF2B5EF4-FFF2-40B4-BE49-F238E27FC236}">
                <a16:creationId xmlns:a16="http://schemas.microsoft.com/office/drawing/2014/main" id="{B95898E1-3371-8F98-8DC9-3A7A411BE4BF}"/>
              </a:ext>
            </a:extLst>
          </p:cNvPr>
          <p:cNvSpPr txBox="1"/>
          <p:nvPr/>
        </p:nvSpPr>
        <p:spPr>
          <a:xfrm>
            <a:off x="369202" y="199304"/>
            <a:ext cx="5390154" cy="25107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dirty="0">
                <a:solidFill>
                  <a:schemeClr val="tx1"/>
                </a:solidFill>
                <a:latin typeface="Calibri"/>
                <a:ea typeface="Calibri"/>
                <a:cs typeface="Calibri"/>
                <a:sym typeface="Calibri"/>
              </a:rPr>
              <a:t>Anomaly Detection in Brain MRI</a:t>
            </a:r>
            <a:endParaRPr sz="1400" b="0" i="0" u="none" strike="noStrike" cap="none" dirty="0">
              <a:solidFill>
                <a:srgbClr val="000000"/>
              </a:solidFill>
              <a:latin typeface="Arial"/>
              <a:ea typeface="Arial"/>
              <a:cs typeface="Arial"/>
              <a:sym typeface="Arial"/>
            </a:endParaRPr>
          </a:p>
        </p:txBody>
      </p:sp>
      <p:sp>
        <p:nvSpPr>
          <p:cNvPr id="46" name="Google Shape;46;p6">
            <a:extLst>
              <a:ext uri="{FF2B5EF4-FFF2-40B4-BE49-F238E27FC236}">
                <a16:creationId xmlns:a16="http://schemas.microsoft.com/office/drawing/2014/main" id="{53F63213-E4A7-9362-2042-2E11942A6180}"/>
              </a:ext>
            </a:extLst>
          </p:cNvPr>
          <p:cNvSpPr txBox="1"/>
          <p:nvPr/>
        </p:nvSpPr>
        <p:spPr>
          <a:xfrm>
            <a:off x="6469753" y="199304"/>
            <a:ext cx="5390154" cy="251072"/>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endParaRPr sz="1400" b="0" i="0" u="none" strike="noStrike" cap="none" dirty="0">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C05BF7D0-1D11-B208-BDD1-91CBD392683D}"/>
              </a:ext>
            </a:extLst>
          </p:cNvPr>
          <p:cNvPicPr>
            <a:picLocks noChangeAspect="1"/>
          </p:cNvPicPr>
          <p:nvPr/>
        </p:nvPicPr>
        <p:blipFill rotWithShape="1">
          <a:blip r:embed="rId3"/>
          <a:srcRect l="1041" r="1027"/>
          <a:stretch/>
        </p:blipFill>
        <p:spPr>
          <a:xfrm>
            <a:off x="196625" y="1089000"/>
            <a:ext cx="11798749" cy="4680000"/>
          </a:xfrm>
          <a:prstGeom prst="rect">
            <a:avLst/>
          </a:prstGeom>
        </p:spPr>
      </p:pic>
    </p:spTree>
    <p:extLst>
      <p:ext uri="{BB962C8B-B14F-4D97-AF65-F5344CB8AC3E}">
        <p14:creationId xmlns:p14="http://schemas.microsoft.com/office/powerpoint/2010/main" val="2189374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
          <a:extLst>
            <a:ext uri="{FF2B5EF4-FFF2-40B4-BE49-F238E27FC236}">
              <a16:creationId xmlns:a16="http://schemas.microsoft.com/office/drawing/2014/main" id="{9BA87EA9-7EF4-4691-D961-BF7305B580EA}"/>
            </a:ext>
          </a:extLst>
        </p:cNvPr>
        <p:cNvGrpSpPr/>
        <p:nvPr/>
      </p:nvGrpSpPr>
      <p:grpSpPr>
        <a:xfrm>
          <a:off x="0" y="0"/>
          <a:ext cx="0" cy="0"/>
          <a:chOff x="0" y="0"/>
          <a:chExt cx="0" cy="0"/>
        </a:xfrm>
      </p:grpSpPr>
      <p:sp>
        <p:nvSpPr>
          <p:cNvPr id="45" name="Google Shape;45;p6">
            <a:extLst>
              <a:ext uri="{FF2B5EF4-FFF2-40B4-BE49-F238E27FC236}">
                <a16:creationId xmlns:a16="http://schemas.microsoft.com/office/drawing/2014/main" id="{43FE1AA8-288A-CEB3-B537-A039C5381001}"/>
              </a:ext>
            </a:extLst>
          </p:cNvPr>
          <p:cNvSpPr txBox="1"/>
          <p:nvPr/>
        </p:nvSpPr>
        <p:spPr>
          <a:xfrm>
            <a:off x="369202" y="199304"/>
            <a:ext cx="5390154" cy="25107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dirty="0">
                <a:solidFill>
                  <a:schemeClr val="tx1"/>
                </a:solidFill>
                <a:latin typeface="Calibri"/>
                <a:ea typeface="Calibri"/>
                <a:cs typeface="Calibri"/>
                <a:sym typeface="Calibri"/>
              </a:rPr>
              <a:t>Anomaly Detection in Brain MRI</a:t>
            </a:r>
            <a:endParaRPr sz="1400" b="0" i="0" u="none" strike="noStrike" cap="none" dirty="0">
              <a:solidFill>
                <a:srgbClr val="000000"/>
              </a:solidFill>
              <a:latin typeface="Arial"/>
              <a:ea typeface="Arial"/>
              <a:cs typeface="Arial"/>
              <a:sym typeface="Arial"/>
            </a:endParaRPr>
          </a:p>
        </p:txBody>
      </p:sp>
      <p:sp>
        <p:nvSpPr>
          <p:cNvPr id="46" name="Google Shape;46;p6">
            <a:extLst>
              <a:ext uri="{FF2B5EF4-FFF2-40B4-BE49-F238E27FC236}">
                <a16:creationId xmlns:a16="http://schemas.microsoft.com/office/drawing/2014/main" id="{C13D6E71-C3CC-0A93-422D-B54DB59A6EA4}"/>
              </a:ext>
            </a:extLst>
          </p:cNvPr>
          <p:cNvSpPr txBox="1"/>
          <p:nvPr/>
        </p:nvSpPr>
        <p:spPr>
          <a:xfrm>
            <a:off x="6469753" y="199304"/>
            <a:ext cx="5390154" cy="251072"/>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endParaRPr sz="1400" b="0" i="0" u="none" strike="noStrike" cap="none" dirty="0">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6C3DA652-28AE-6382-1B90-5657A39A6C40}"/>
              </a:ext>
            </a:extLst>
          </p:cNvPr>
          <p:cNvPicPr>
            <a:picLocks noChangeAspect="1"/>
          </p:cNvPicPr>
          <p:nvPr/>
        </p:nvPicPr>
        <p:blipFill rotWithShape="1">
          <a:blip r:embed="rId3"/>
          <a:srcRect l="625" r="625"/>
          <a:stretch/>
        </p:blipFill>
        <p:spPr>
          <a:xfrm>
            <a:off x="207453" y="1089000"/>
            <a:ext cx="11777094" cy="4680000"/>
          </a:xfrm>
          <a:prstGeom prst="rect">
            <a:avLst/>
          </a:prstGeom>
        </p:spPr>
      </p:pic>
    </p:spTree>
    <p:extLst>
      <p:ext uri="{BB962C8B-B14F-4D97-AF65-F5344CB8AC3E}">
        <p14:creationId xmlns:p14="http://schemas.microsoft.com/office/powerpoint/2010/main" val="40237097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
          <a:extLst>
            <a:ext uri="{FF2B5EF4-FFF2-40B4-BE49-F238E27FC236}">
              <a16:creationId xmlns:a16="http://schemas.microsoft.com/office/drawing/2014/main" id="{BF5B780B-3AF4-BA40-F880-0BEDF3CB6C36}"/>
            </a:ext>
          </a:extLst>
        </p:cNvPr>
        <p:cNvGrpSpPr/>
        <p:nvPr/>
      </p:nvGrpSpPr>
      <p:grpSpPr>
        <a:xfrm>
          <a:off x="0" y="0"/>
          <a:ext cx="0" cy="0"/>
          <a:chOff x="0" y="0"/>
          <a:chExt cx="0" cy="0"/>
        </a:xfrm>
      </p:grpSpPr>
      <p:sp>
        <p:nvSpPr>
          <p:cNvPr id="45" name="Google Shape;45;p6">
            <a:extLst>
              <a:ext uri="{FF2B5EF4-FFF2-40B4-BE49-F238E27FC236}">
                <a16:creationId xmlns:a16="http://schemas.microsoft.com/office/drawing/2014/main" id="{50099750-01D2-5D40-1A00-D1BDD1D46C22}"/>
              </a:ext>
            </a:extLst>
          </p:cNvPr>
          <p:cNvSpPr txBox="1"/>
          <p:nvPr/>
        </p:nvSpPr>
        <p:spPr>
          <a:xfrm>
            <a:off x="369202" y="199304"/>
            <a:ext cx="5390154" cy="25107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dirty="0">
                <a:solidFill>
                  <a:schemeClr val="tx1"/>
                </a:solidFill>
                <a:latin typeface="Calibri"/>
                <a:ea typeface="Calibri"/>
                <a:cs typeface="Calibri"/>
                <a:sym typeface="Calibri"/>
              </a:rPr>
              <a:t>Anomaly Detection in Brain MRI</a:t>
            </a:r>
            <a:endParaRPr sz="1400" b="0" i="0" u="none" strike="noStrike" cap="none" dirty="0">
              <a:solidFill>
                <a:srgbClr val="000000"/>
              </a:solidFill>
              <a:latin typeface="Arial"/>
              <a:ea typeface="Arial"/>
              <a:cs typeface="Arial"/>
              <a:sym typeface="Arial"/>
            </a:endParaRPr>
          </a:p>
        </p:txBody>
      </p:sp>
      <p:sp>
        <p:nvSpPr>
          <p:cNvPr id="46" name="Google Shape;46;p6">
            <a:extLst>
              <a:ext uri="{FF2B5EF4-FFF2-40B4-BE49-F238E27FC236}">
                <a16:creationId xmlns:a16="http://schemas.microsoft.com/office/drawing/2014/main" id="{D36CBB0C-EF74-6B6A-21A6-610B457DE793}"/>
              </a:ext>
            </a:extLst>
          </p:cNvPr>
          <p:cNvSpPr txBox="1"/>
          <p:nvPr/>
        </p:nvSpPr>
        <p:spPr>
          <a:xfrm>
            <a:off x="6469753" y="199304"/>
            <a:ext cx="5390154" cy="251072"/>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endParaRPr sz="1400" b="0" i="0" u="none" strike="noStrike" cap="none" dirty="0">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F85B0DC5-A19A-A49A-7461-25C8C80AC312}"/>
              </a:ext>
            </a:extLst>
          </p:cNvPr>
          <p:cNvPicPr>
            <a:picLocks noChangeAspect="1"/>
          </p:cNvPicPr>
          <p:nvPr/>
        </p:nvPicPr>
        <p:blipFill rotWithShape="1">
          <a:blip r:embed="rId3"/>
          <a:srcRect l="776" r="625"/>
          <a:stretch/>
        </p:blipFill>
        <p:spPr>
          <a:xfrm>
            <a:off x="143990" y="1089000"/>
            <a:ext cx="11904019" cy="4680000"/>
          </a:xfrm>
          <a:prstGeom prst="rect">
            <a:avLst/>
          </a:prstGeom>
        </p:spPr>
      </p:pic>
    </p:spTree>
    <p:extLst>
      <p:ext uri="{BB962C8B-B14F-4D97-AF65-F5344CB8AC3E}">
        <p14:creationId xmlns:p14="http://schemas.microsoft.com/office/powerpoint/2010/main" val="26207680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
          <a:extLst>
            <a:ext uri="{FF2B5EF4-FFF2-40B4-BE49-F238E27FC236}">
              <a16:creationId xmlns:a16="http://schemas.microsoft.com/office/drawing/2014/main" id="{B6004173-7D21-565C-9BBA-BA4C0CF57C86}"/>
            </a:ext>
          </a:extLst>
        </p:cNvPr>
        <p:cNvGrpSpPr/>
        <p:nvPr/>
      </p:nvGrpSpPr>
      <p:grpSpPr>
        <a:xfrm>
          <a:off x="0" y="0"/>
          <a:ext cx="0" cy="0"/>
          <a:chOff x="0" y="0"/>
          <a:chExt cx="0" cy="0"/>
        </a:xfrm>
      </p:grpSpPr>
      <p:sp>
        <p:nvSpPr>
          <p:cNvPr id="45" name="Google Shape;45;p6">
            <a:extLst>
              <a:ext uri="{FF2B5EF4-FFF2-40B4-BE49-F238E27FC236}">
                <a16:creationId xmlns:a16="http://schemas.microsoft.com/office/drawing/2014/main" id="{DC6B8706-E2F0-40AB-E65B-44DCC0F08D31}"/>
              </a:ext>
            </a:extLst>
          </p:cNvPr>
          <p:cNvSpPr txBox="1"/>
          <p:nvPr/>
        </p:nvSpPr>
        <p:spPr>
          <a:xfrm>
            <a:off x="369202" y="199304"/>
            <a:ext cx="5390154" cy="25107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dirty="0">
                <a:solidFill>
                  <a:schemeClr val="tx1"/>
                </a:solidFill>
                <a:latin typeface="Calibri"/>
                <a:ea typeface="Calibri"/>
                <a:cs typeface="Calibri"/>
                <a:sym typeface="Calibri"/>
              </a:rPr>
              <a:t>Anomaly Detection in Brain MRI</a:t>
            </a:r>
            <a:endParaRPr sz="1400" b="0" i="0" u="none" strike="noStrike" cap="none" dirty="0">
              <a:solidFill>
                <a:srgbClr val="000000"/>
              </a:solidFill>
              <a:latin typeface="Arial"/>
              <a:ea typeface="Arial"/>
              <a:cs typeface="Arial"/>
              <a:sym typeface="Arial"/>
            </a:endParaRPr>
          </a:p>
        </p:txBody>
      </p:sp>
      <p:sp>
        <p:nvSpPr>
          <p:cNvPr id="46" name="Google Shape;46;p6">
            <a:extLst>
              <a:ext uri="{FF2B5EF4-FFF2-40B4-BE49-F238E27FC236}">
                <a16:creationId xmlns:a16="http://schemas.microsoft.com/office/drawing/2014/main" id="{F77A5E21-EA2A-CB38-5656-98226F5A5F84}"/>
              </a:ext>
            </a:extLst>
          </p:cNvPr>
          <p:cNvSpPr txBox="1"/>
          <p:nvPr/>
        </p:nvSpPr>
        <p:spPr>
          <a:xfrm>
            <a:off x="6469753" y="199304"/>
            <a:ext cx="5390154" cy="251072"/>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endParaRPr sz="1400" b="0" i="0" u="none" strike="noStrike" cap="none" dirty="0">
              <a:solidFill>
                <a:srgbClr val="000000"/>
              </a:solidFill>
              <a:latin typeface="Arial"/>
              <a:ea typeface="Arial"/>
              <a:cs typeface="Arial"/>
              <a:sym typeface="Arial"/>
            </a:endParaRPr>
          </a:p>
        </p:txBody>
      </p:sp>
      <p:sp>
        <p:nvSpPr>
          <p:cNvPr id="47" name="Google Shape;47;p6">
            <a:extLst>
              <a:ext uri="{FF2B5EF4-FFF2-40B4-BE49-F238E27FC236}">
                <a16:creationId xmlns:a16="http://schemas.microsoft.com/office/drawing/2014/main" id="{7334A2EE-140B-D6D6-3DCF-F9D453B6EA6F}"/>
              </a:ext>
            </a:extLst>
          </p:cNvPr>
          <p:cNvSpPr txBox="1"/>
          <p:nvPr/>
        </p:nvSpPr>
        <p:spPr>
          <a:xfrm>
            <a:off x="2149714" y="2317257"/>
            <a:ext cx="1797597" cy="261735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lt1"/>
              </a:buClr>
              <a:buSzPts val="20000"/>
              <a:buFont typeface="Arial"/>
              <a:buNone/>
            </a:pPr>
            <a:r>
              <a:rPr lang="en-US" sz="20000" b="1" i="0" u="none" strike="noStrike" cap="none" dirty="0">
                <a:solidFill>
                  <a:schemeClr val="tx1"/>
                </a:solidFill>
                <a:latin typeface="Calibri"/>
                <a:ea typeface="Calibri"/>
                <a:cs typeface="Calibri"/>
                <a:sym typeface="Calibri"/>
              </a:rPr>
              <a:t>7</a:t>
            </a:r>
            <a:endParaRPr sz="20000" b="1" i="0" u="none" strike="noStrike" cap="none" dirty="0">
              <a:solidFill>
                <a:schemeClr val="tx1"/>
              </a:solidFill>
              <a:latin typeface="Calibri"/>
              <a:ea typeface="Calibri"/>
              <a:cs typeface="Calibri"/>
              <a:sym typeface="Calibri"/>
            </a:endParaRPr>
          </a:p>
        </p:txBody>
      </p:sp>
      <p:sp>
        <p:nvSpPr>
          <p:cNvPr id="48" name="Google Shape;48;p6">
            <a:extLst>
              <a:ext uri="{FF2B5EF4-FFF2-40B4-BE49-F238E27FC236}">
                <a16:creationId xmlns:a16="http://schemas.microsoft.com/office/drawing/2014/main" id="{8697E5C6-F3B5-09FA-C254-79EB2011DBCD}"/>
              </a:ext>
            </a:extLst>
          </p:cNvPr>
          <p:cNvSpPr txBox="1"/>
          <p:nvPr/>
        </p:nvSpPr>
        <p:spPr>
          <a:xfrm>
            <a:off x="4383197" y="3066557"/>
            <a:ext cx="5911685" cy="111874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3800"/>
              <a:buFont typeface="Arial"/>
              <a:buNone/>
            </a:pPr>
            <a:r>
              <a:rPr lang="es-PE" sz="6000" b="1" dirty="0">
                <a:solidFill>
                  <a:schemeClr val="tx1"/>
                </a:solidFill>
                <a:latin typeface="Calibri"/>
                <a:ea typeface="Calibri"/>
                <a:cs typeface="Calibri"/>
                <a:sym typeface="Calibri"/>
              </a:rPr>
              <a:t>Demo</a:t>
            </a:r>
            <a:endParaRPr sz="6000" b="1" i="0" u="none" strike="noStrike" cap="none" dirty="0">
              <a:solidFill>
                <a:schemeClr val="tx1"/>
              </a:solidFill>
              <a:latin typeface="Calibri"/>
              <a:ea typeface="Calibri"/>
              <a:cs typeface="Calibri"/>
              <a:sym typeface="Calibri"/>
            </a:endParaRPr>
          </a:p>
        </p:txBody>
      </p:sp>
    </p:spTree>
    <p:extLst>
      <p:ext uri="{BB962C8B-B14F-4D97-AF65-F5344CB8AC3E}">
        <p14:creationId xmlns:p14="http://schemas.microsoft.com/office/powerpoint/2010/main" val="12390298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
          <a:extLst>
            <a:ext uri="{FF2B5EF4-FFF2-40B4-BE49-F238E27FC236}">
              <a16:creationId xmlns:a16="http://schemas.microsoft.com/office/drawing/2014/main" id="{489F4C49-AC99-35F6-366F-8BDE10935F74}"/>
            </a:ext>
          </a:extLst>
        </p:cNvPr>
        <p:cNvGrpSpPr/>
        <p:nvPr/>
      </p:nvGrpSpPr>
      <p:grpSpPr>
        <a:xfrm>
          <a:off x="0" y="0"/>
          <a:ext cx="0" cy="0"/>
          <a:chOff x="0" y="0"/>
          <a:chExt cx="0" cy="0"/>
        </a:xfrm>
      </p:grpSpPr>
      <p:sp>
        <p:nvSpPr>
          <p:cNvPr id="45" name="Google Shape;45;p6">
            <a:extLst>
              <a:ext uri="{FF2B5EF4-FFF2-40B4-BE49-F238E27FC236}">
                <a16:creationId xmlns:a16="http://schemas.microsoft.com/office/drawing/2014/main" id="{EA08FBC6-382A-FFB4-4431-D64BC7A7094D}"/>
              </a:ext>
            </a:extLst>
          </p:cNvPr>
          <p:cNvSpPr txBox="1"/>
          <p:nvPr/>
        </p:nvSpPr>
        <p:spPr>
          <a:xfrm>
            <a:off x="369202" y="199304"/>
            <a:ext cx="5390154" cy="25107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dirty="0">
                <a:solidFill>
                  <a:schemeClr val="tx1"/>
                </a:solidFill>
                <a:latin typeface="Calibri"/>
                <a:ea typeface="Calibri"/>
                <a:cs typeface="Calibri"/>
                <a:sym typeface="Calibri"/>
              </a:rPr>
              <a:t>Anomaly Detection in Brain MRI</a:t>
            </a:r>
            <a:endParaRPr sz="1400" b="0" i="0" u="none" strike="noStrike" cap="none" dirty="0">
              <a:solidFill>
                <a:srgbClr val="000000"/>
              </a:solidFill>
              <a:latin typeface="Arial"/>
              <a:ea typeface="Arial"/>
              <a:cs typeface="Arial"/>
              <a:sym typeface="Arial"/>
            </a:endParaRPr>
          </a:p>
        </p:txBody>
      </p:sp>
      <p:sp>
        <p:nvSpPr>
          <p:cNvPr id="46" name="Google Shape;46;p6">
            <a:extLst>
              <a:ext uri="{FF2B5EF4-FFF2-40B4-BE49-F238E27FC236}">
                <a16:creationId xmlns:a16="http://schemas.microsoft.com/office/drawing/2014/main" id="{775843F1-7EAD-6589-015A-CAD8D2B125BF}"/>
              </a:ext>
            </a:extLst>
          </p:cNvPr>
          <p:cNvSpPr txBox="1"/>
          <p:nvPr/>
        </p:nvSpPr>
        <p:spPr>
          <a:xfrm>
            <a:off x="6469753" y="199304"/>
            <a:ext cx="5390154" cy="251072"/>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endParaRPr sz="1400" b="0" i="0" u="none" strike="noStrike" cap="none" dirty="0">
              <a:solidFill>
                <a:srgbClr val="000000"/>
              </a:solidFill>
              <a:latin typeface="Arial"/>
              <a:ea typeface="Arial"/>
              <a:cs typeface="Arial"/>
              <a:sym typeface="Arial"/>
            </a:endParaRPr>
          </a:p>
        </p:txBody>
      </p:sp>
      <p:pic>
        <p:nvPicPr>
          <p:cNvPr id="3" name="Picture 2" descr="A diagram of a diagram&#10;&#10;Description automatically generated">
            <a:extLst>
              <a:ext uri="{FF2B5EF4-FFF2-40B4-BE49-F238E27FC236}">
                <a16:creationId xmlns:a16="http://schemas.microsoft.com/office/drawing/2014/main" id="{9D14F6DA-3881-8167-7DEA-BC81E0346517}"/>
              </a:ext>
            </a:extLst>
          </p:cNvPr>
          <p:cNvPicPr>
            <a:picLocks noChangeAspect="1"/>
          </p:cNvPicPr>
          <p:nvPr/>
        </p:nvPicPr>
        <p:blipFill>
          <a:blip r:embed="rId3"/>
          <a:stretch>
            <a:fillRect/>
          </a:stretch>
        </p:blipFill>
        <p:spPr>
          <a:xfrm>
            <a:off x="8605380" y="0"/>
            <a:ext cx="3061695" cy="6858000"/>
          </a:xfrm>
          <a:prstGeom prst="rect">
            <a:avLst/>
          </a:prstGeom>
        </p:spPr>
      </p:pic>
      <p:sp>
        <p:nvSpPr>
          <p:cNvPr id="4" name="TextBox 3">
            <a:extLst>
              <a:ext uri="{FF2B5EF4-FFF2-40B4-BE49-F238E27FC236}">
                <a16:creationId xmlns:a16="http://schemas.microsoft.com/office/drawing/2014/main" id="{617AF95A-A81C-56DA-AE45-CF8DA371F1D2}"/>
              </a:ext>
            </a:extLst>
          </p:cNvPr>
          <p:cNvSpPr txBox="1"/>
          <p:nvPr/>
        </p:nvSpPr>
        <p:spPr>
          <a:xfrm flipH="1">
            <a:off x="369202" y="553672"/>
            <a:ext cx="8236178" cy="477054"/>
          </a:xfrm>
          <a:prstGeom prst="rect">
            <a:avLst/>
          </a:prstGeom>
          <a:noFill/>
        </p:spPr>
        <p:txBody>
          <a:bodyPr wrap="square" rtlCol="0">
            <a:spAutoFit/>
          </a:bodyPr>
          <a:lstStyle/>
          <a:p>
            <a:pPr marL="0" lvl="0" indent="0" algn="l" rtl="0">
              <a:lnSpc>
                <a:spcPct val="100000"/>
              </a:lnSpc>
              <a:spcBef>
                <a:spcPts val="0"/>
              </a:spcBef>
              <a:spcAft>
                <a:spcPts val="0"/>
              </a:spcAft>
              <a:buSzPts val="1100"/>
              <a:buNone/>
            </a:pPr>
            <a:r>
              <a:rPr lang="en-US" sz="2000" dirty="0"/>
              <a:t>In ML </a:t>
            </a:r>
            <a:r>
              <a:rPr lang="en-US" sz="2500" dirty="0"/>
              <a:t>course</a:t>
            </a:r>
            <a:r>
              <a:rPr lang="en-US" sz="2000" dirty="0"/>
              <a:t> …</a:t>
            </a:r>
          </a:p>
        </p:txBody>
      </p:sp>
      <p:sp>
        <p:nvSpPr>
          <p:cNvPr id="5" name="TextBox 4">
            <a:extLst>
              <a:ext uri="{FF2B5EF4-FFF2-40B4-BE49-F238E27FC236}">
                <a16:creationId xmlns:a16="http://schemas.microsoft.com/office/drawing/2014/main" id="{7591F963-43B1-A34A-82BE-5C4307B6C9F0}"/>
              </a:ext>
            </a:extLst>
          </p:cNvPr>
          <p:cNvSpPr txBox="1"/>
          <p:nvPr/>
        </p:nvSpPr>
        <p:spPr>
          <a:xfrm>
            <a:off x="369202" y="1609686"/>
            <a:ext cx="7669951" cy="1169551"/>
          </a:xfrm>
          <a:prstGeom prst="rect">
            <a:avLst/>
          </a:prstGeom>
          <a:noFill/>
        </p:spPr>
        <p:txBody>
          <a:bodyPr wrap="square" rtlCol="0">
            <a:spAutoFit/>
          </a:bodyPr>
          <a:lstStyle/>
          <a:p>
            <a:pPr marL="285750" indent="-285750" algn="just">
              <a:buFont typeface="Arial" panose="020B0604020202020204" pitchFamily="34" charset="0"/>
              <a:buChar char="•"/>
            </a:pPr>
            <a:r>
              <a:rPr lang="en-US" dirty="0"/>
              <a:t>We implement basic clustering algorithms (</a:t>
            </a:r>
            <a:r>
              <a:rPr lang="en-US" dirty="0" err="1"/>
              <a:t>Kmeans</a:t>
            </a:r>
            <a:r>
              <a:rPr lang="en-US" dirty="0"/>
              <a:t>, </a:t>
            </a:r>
            <a:r>
              <a:rPr lang="en-US" dirty="0" err="1"/>
              <a:t>DBScan</a:t>
            </a:r>
            <a:r>
              <a:rPr lang="en-US" dirty="0"/>
              <a:t>, GMM).</a:t>
            </a:r>
          </a:p>
          <a:p>
            <a:pPr marL="285750" indent="-285750" algn="just">
              <a:buFont typeface="Arial" panose="020B0604020202020204" pitchFamily="34" charset="0"/>
              <a:buChar char="•"/>
            </a:pPr>
            <a:r>
              <a:rPr lang="en-US" dirty="0"/>
              <a:t>We applied basic ML algorithm to segment brain image dataset.</a:t>
            </a:r>
          </a:p>
          <a:p>
            <a:pPr marL="285750" indent="-285750" algn="just">
              <a:buFont typeface="Arial" panose="020B0604020202020204" pitchFamily="34" charset="0"/>
              <a:buChar char="•"/>
            </a:pPr>
            <a:r>
              <a:rPr lang="en-US" dirty="0"/>
              <a:t>We segment the image and manually target the anomalies (tumors)</a:t>
            </a:r>
          </a:p>
          <a:p>
            <a:pPr marL="285750" indent="-285750" algn="just">
              <a:buFont typeface="Arial" panose="020B0604020202020204" pitchFamily="34" charset="0"/>
              <a:buChar char="•"/>
            </a:pPr>
            <a:r>
              <a:rPr lang="en-US" dirty="0"/>
              <a:t>We separate the anomalies in a new image and apply a wavelet transformation (to vectors).</a:t>
            </a:r>
          </a:p>
          <a:p>
            <a:pPr marL="285750" indent="-285750" algn="just">
              <a:buFont typeface="Arial" panose="020B0604020202020204" pitchFamily="34" charset="0"/>
              <a:buChar char="•"/>
            </a:pPr>
            <a:r>
              <a:rPr lang="en-US" dirty="0"/>
              <a:t>Finally, we index the image representation (vectors) in a data structure to find KNN.</a:t>
            </a:r>
          </a:p>
        </p:txBody>
      </p:sp>
      <p:grpSp>
        <p:nvGrpSpPr>
          <p:cNvPr id="8" name="Group 7">
            <a:extLst>
              <a:ext uri="{FF2B5EF4-FFF2-40B4-BE49-F238E27FC236}">
                <a16:creationId xmlns:a16="http://schemas.microsoft.com/office/drawing/2014/main" id="{B713E368-8442-9FA1-5651-C67A95894031}"/>
              </a:ext>
            </a:extLst>
          </p:cNvPr>
          <p:cNvGrpSpPr/>
          <p:nvPr/>
        </p:nvGrpSpPr>
        <p:grpSpPr>
          <a:xfrm>
            <a:off x="3304177" y="3429000"/>
            <a:ext cx="1800000" cy="2107777"/>
            <a:chOff x="3459900" y="2498023"/>
            <a:chExt cx="1800000" cy="2107777"/>
          </a:xfrm>
        </p:grpSpPr>
        <p:pic>
          <p:nvPicPr>
            <p:cNvPr id="6" name="Picture 6" descr="Github Logo - Free social media icons">
              <a:extLst>
                <a:ext uri="{FF2B5EF4-FFF2-40B4-BE49-F238E27FC236}">
                  <a16:creationId xmlns:a16="http://schemas.microsoft.com/office/drawing/2014/main" id="{A47890BD-94F1-0701-6FE0-2CBB4F72F3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9900" y="2498023"/>
              <a:ext cx="1800000" cy="180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6BF24C3-9A15-9B25-698E-1B2C3A0F3DA6}"/>
                </a:ext>
              </a:extLst>
            </p:cNvPr>
            <p:cNvSpPr txBox="1"/>
            <p:nvPr/>
          </p:nvSpPr>
          <p:spPr>
            <a:xfrm>
              <a:off x="3630229" y="4298023"/>
              <a:ext cx="1459341" cy="307777"/>
            </a:xfrm>
            <a:prstGeom prst="rect">
              <a:avLst/>
            </a:prstGeom>
            <a:noFill/>
          </p:spPr>
          <p:txBody>
            <a:bodyPr wrap="square" rtlCol="0">
              <a:spAutoFit/>
            </a:bodyPr>
            <a:lstStyle/>
            <a:p>
              <a:pPr algn="ctr"/>
              <a:r>
                <a:rPr lang="en-US" dirty="0">
                  <a:hlinkClick r:id="rId5"/>
                </a:rPr>
                <a:t>Source</a:t>
              </a:r>
              <a:endParaRPr lang="es-PE" dirty="0"/>
            </a:p>
          </p:txBody>
        </p:sp>
      </p:grpSp>
    </p:spTree>
    <p:extLst>
      <p:ext uri="{BB962C8B-B14F-4D97-AF65-F5344CB8AC3E}">
        <p14:creationId xmlns:p14="http://schemas.microsoft.com/office/powerpoint/2010/main" val="34498784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
          <a:extLst>
            <a:ext uri="{FF2B5EF4-FFF2-40B4-BE49-F238E27FC236}">
              <a16:creationId xmlns:a16="http://schemas.microsoft.com/office/drawing/2014/main" id="{FDC362AA-3477-7B96-B93D-21996991D880}"/>
            </a:ext>
          </a:extLst>
        </p:cNvPr>
        <p:cNvGrpSpPr/>
        <p:nvPr/>
      </p:nvGrpSpPr>
      <p:grpSpPr>
        <a:xfrm>
          <a:off x="0" y="0"/>
          <a:ext cx="0" cy="0"/>
          <a:chOff x="0" y="0"/>
          <a:chExt cx="0" cy="0"/>
        </a:xfrm>
      </p:grpSpPr>
      <p:sp>
        <p:nvSpPr>
          <p:cNvPr id="45" name="Google Shape;45;p6">
            <a:extLst>
              <a:ext uri="{FF2B5EF4-FFF2-40B4-BE49-F238E27FC236}">
                <a16:creationId xmlns:a16="http://schemas.microsoft.com/office/drawing/2014/main" id="{C616267B-E5A8-09F6-0CB6-81DF15B6BE7E}"/>
              </a:ext>
            </a:extLst>
          </p:cNvPr>
          <p:cNvSpPr txBox="1"/>
          <p:nvPr/>
        </p:nvSpPr>
        <p:spPr>
          <a:xfrm>
            <a:off x="369202" y="199304"/>
            <a:ext cx="5390154" cy="25107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dirty="0">
                <a:solidFill>
                  <a:schemeClr val="tx1"/>
                </a:solidFill>
                <a:latin typeface="Calibri"/>
                <a:ea typeface="Calibri"/>
                <a:cs typeface="Calibri"/>
                <a:sym typeface="Calibri"/>
              </a:rPr>
              <a:t>Anomaly Detection in Brain MRI</a:t>
            </a:r>
            <a:endParaRPr sz="1400" b="0" i="0" u="none" strike="noStrike" cap="none" dirty="0">
              <a:solidFill>
                <a:srgbClr val="000000"/>
              </a:solidFill>
              <a:latin typeface="Arial"/>
              <a:ea typeface="Arial"/>
              <a:cs typeface="Arial"/>
              <a:sym typeface="Arial"/>
            </a:endParaRPr>
          </a:p>
        </p:txBody>
      </p:sp>
      <p:sp>
        <p:nvSpPr>
          <p:cNvPr id="46" name="Google Shape;46;p6">
            <a:extLst>
              <a:ext uri="{FF2B5EF4-FFF2-40B4-BE49-F238E27FC236}">
                <a16:creationId xmlns:a16="http://schemas.microsoft.com/office/drawing/2014/main" id="{8A777426-68CE-D4D8-15E7-DC8CFF989642}"/>
              </a:ext>
            </a:extLst>
          </p:cNvPr>
          <p:cNvSpPr txBox="1"/>
          <p:nvPr/>
        </p:nvSpPr>
        <p:spPr>
          <a:xfrm>
            <a:off x="6469753" y="199304"/>
            <a:ext cx="5390154" cy="251072"/>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endParaRPr sz="1400" b="0" i="0" u="none" strike="noStrike" cap="none" dirty="0">
              <a:solidFill>
                <a:srgbClr val="000000"/>
              </a:solidFill>
              <a:latin typeface="Arial"/>
              <a:ea typeface="Arial"/>
              <a:cs typeface="Arial"/>
              <a:sym typeface="Arial"/>
            </a:endParaRPr>
          </a:p>
        </p:txBody>
      </p:sp>
      <p:pic>
        <p:nvPicPr>
          <p:cNvPr id="1026" name="Picture 2" descr="Jobs at Lightning AI">
            <a:extLst>
              <a:ext uri="{FF2B5EF4-FFF2-40B4-BE49-F238E27FC236}">
                <a16:creationId xmlns:a16="http://schemas.microsoft.com/office/drawing/2014/main" id="{5C1A0E41-307B-3719-00B1-6D21277A00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833"/>
          <a:stretch/>
        </p:blipFill>
        <p:spPr bwMode="auto">
          <a:xfrm>
            <a:off x="3646413" y="1424369"/>
            <a:ext cx="1560439"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AF16027-C218-3F6E-BD6A-D6B2383E63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8340" y="1424369"/>
            <a:ext cx="1683749"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ithub Logo - Free social media icons">
            <a:extLst>
              <a:ext uri="{FF2B5EF4-FFF2-40B4-BE49-F238E27FC236}">
                <a16:creationId xmlns:a16="http://schemas.microsoft.com/office/drawing/2014/main" id="{BAF08279-2C6E-1EC8-F701-22DB623946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925" y="1424369"/>
            <a:ext cx="1800000" cy="180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D86888D-FA80-4E60-7A4A-898214ABB32E}"/>
              </a:ext>
            </a:extLst>
          </p:cNvPr>
          <p:cNvSpPr txBox="1"/>
          <p:nvPr/>
        </p:nvSpPr>
        <p:spPr>
          <a:xfrm flipH="1">
            <a:off x="524925" y="562595"/>
            <a:ext cx="11334981" cy="861774"/>
          </a:xfrm>
          <a:prstGeom prst="rect">
            <a:avLst/>
          </a:prstGeom>
          <a:noFill/>
        </p:spPr>
        <p:txBody>
          <a:bodyPr wrap="square" rtlCol="0">
            <a:spAutoFit/>
          </a:bodyPr>
          <a:lstStyle/>
          <a:p>
            <a:pPr marL="0" lvl="0" indent="0" algn="l" rtl="0">
              <a:lnSpc>
                <a:spcPct val="100000"/>
              </a:lnSpc>
              <a:spcBef>
                <a:spcPts val="0"/>
              </a:spcBef>
              <a:spcAft>
                <a:spcPts val="0"/>
              </a:spcAft>
              <a:buSzPts val="1100"/>
              <a:buNone/>
            </a:pPr>
            <a:r>
              <a:rPr lang="en-US" sz="2500" dirty="0"/>
              <a:t>Autoencoders for Unsupervised Anomaly Segmentation in Brain MR Images: A Comparative Study</a:t>
            </a:r>
          </a:p>
        </p:txBody>
      </p:sp>
      <p:sp>
        <p:nvSpPr>
          <p:cNvPr id="3" name="TextBox 2">
            <a:extLst>
              <a:ext uri="{FF2B5EF4-FFF2-40B4-BE49-F238E27FC236}">
                <a16:creationId xmlns:a16="http://schemas.microsoft.com/office/drawing/2014/main" id="{3A787A7A-AC40-3584-4E48-DEF02E4C3649}"/>
              </a:ext>
            </a:extLst>
          </p:cNvPr>
          <p:cNvSpPr txBox="1"/>
          <p:nvPr/>
        </p:nvSpPr>
        <p:spPr>
          <a:xfrm>
            <a:off x="332094" y="3633632"/>
            <a:ext cx="11334981" cy="2462213"/>
          </a:xfrm>
          <a:prstGeom prst="rect">
            <a:avLst/>
          </a:prstGeom>
          <a:noFill/>
        </p:spPr>
        <p:txBody>
          <a:bodyPr wrap="square" rtlCol="0">
            <a:spAutoFit/>
          </a:bodyPr>
          <a:lstStyle/>
          <a:p>
            <a:r>
              <a:rPr lang="en-US" b="1" dirty="0"/>
              <a:t>Source:</a:t>
            </a:r>
            <a:r>
              <a:rPr lang="en-US" dirty="0"/>
              <a:t> </a:t>
            </a:r>
            <a:r>
              <a:rPr lang="en-US" dirty="0">
                <a:hlinkClick r:id="rId6"/>
              </a:rPr>
              <a:t>GitHub</a:t>
            </a:r>
            <a:endParaRPr lang="en-US" dirty="0"/>
          </a:p>
          <a:p>
            <a:r>
              <a:rPr lang="en-US" b="1" dirty="0"/>
              <a:t>Environment: </a:t>
            </a:r>
            <a:r>
              <a:rPr lang="en-US" dirty="0" err="1"/>
              <a:t>LightningAI</a:t>
            </a:r>
            <a:r>
              <a:rPr lang="en-US" dirty="0"/>
              <a:t> Studios (free CPU instances, </a:t>
            </a:r>
            <a:r>
              <a:rPr lang="en-US" dirty="0" err="1"/>
              <a:t>VSCode</a:t>
            </a:r>
            <a:r>
              <a:rPr lang="en-US" dirty="0"/>
              <a:t> on the web)</a:t>
            </a:r>
          </a:p>
          <a:p>
            <a:r>
              <a:rPr lang="en-US" b="1" dirty="0"/>
              <a:t>Framework:</a:t>
            </a:r>
            <a:r>
              <a:rPr lang="en-US" dirty="0"/>
              <a:t> </a:t>
            </a:r>
            <a:r>
              <a:rPr lang="en-US" dirty="0" err="1"/>
              <a:t>Tensorflow</a:t>
            </a:r>
            <a:r>
              <a:rPr lang="en-US" dirty="0"/>
              <a:t> v1</a:t>
            </a:r>
          </a:p>
          <a:p>
            <a:r>
              <a:rPr lang="en-US" b="1" dirty="0"/>
              <a:t>Observations:</a:t>
            </a:r>
          </a:p>
          <a:p>
            <a:pPr marL="285750" indent="-285750" algn="just">
              <a:buFont typeface="Arial" panose="020B0604020202020204" pitchFamily="34" charset="0"/>
              <a:buChar char="•"/>
            </a:pPr>
            <a:r>
              <a:rPr lang="en-US" dirty="0"/>
              <a:t>The repository contains the code of _ autoencoder architectures to train and test with the </a:t>
            </a:r>
            <a:r>
              <a:rPr lang="en-US" dirty="0" err="1">
                <a:hlinkClick r:id="rId7"/>
              </a:rPr>
              <a:t>BrainWeb</a:t>
            </a:r>
            <a:r>
              <a:rPr lang="en-US" dirty="0"/>
              <a:t> dataset principally</a:t>
            </a:r>
          </a:p>
          <a:p>
            <a:pPr marL="285750" indent="-285750" algn="just">
              <a:buFont typeface="Arial" panose="020B0604020202020204" pitchFamily="34" charset="0"/>
              <a:buChar char="•"/>
            </a:pPr>
            <a:r>
              <a:rPr lang="en-US" dirty="0" err="1"/>
              <a:t>Tensorflow</a:t>
            </a:r>
            <a:r>
              <a:rPr lang="en-US" dirty="0"/>
              <a:t> v1 caused problems. I don't have enough RAM to </a:t>
            </a:r>
            <a:r>
              <a:rPr lang="en-US" dirty="0" err="1"/>
              <a:t>Dockerize</a:t>
            </a:r>
            <a:r>
              <a:rPr lang="en-US" dirty="0"/>
              <a:t> the project. But it’s an alternative.</a:t>
            </a:r>
          </a:p>
          <a:p>
            <a:pPr marL="285750" indent="-285750" algn="just">
              <a:buFont typeface="Arial" panose="020B0604020202020204" pitchFamily="34" charset="0"/>
              <a:buChar char="•"/>
            </a:pPr>
            <a:r>
              <a:rPr lang="en-US" dirty="0"/>
              <a:t>The project doesn’t have .h5/.pickle/.</a:t>
            </a:r>
            <a:r>
              <a:rPr lang="en-US" dirty="0" err="1"/>
              <a:t>pkl</a:t>
            </a:r>
            <a:r>
              <a:rPr lang="en-US" dirty="0"/>
              <a:t> model files to replicate the metrics presented in the document.</a:t>
            </a:r>
          </a:p>
          <a:p>
            <a:pPr marL="285750" indent="-285750" algn="just">
              <a:buFont typeface="Arial" panose="020B0604020202020204" pitchFamily="34" charset="0"/>
              <a:buChar char="•"/>
            </a:pPr>
            <a:r>
              <a:rPr lang="en-US" dirty="0"/>
              <a:t>The project was executed and some neural networks was trained. However this models do not perform well.</a:t>
            </a:r>
          </a:p>
          <a:p>
            <a:pPr marL="285750" indent="-285750" algn="just">
              <a:buFont typeface="Arial" panose="020B0604020202020204" pitchFamily="34" charset="0"/>
              <a:buChar char="•"/>
            </a:pPr>
            <a:r>
              <a:rPr lang="en-US" dirty="0"/>
              <a:t>My experience with </a:t>
            </a:r>
            <a:r>
              <a:rPr lang="en-US" dirty="0" err="1"/>
              <a:t>Tensorflow</a:t>
            </a:r>
            <a:r>
              <a:rPr lang="en-US" dirty="0"/>
              <a:t> is little and I need more time to edit the project and load the trained model after saving and try more ideas.</a:t>
            </a:r>
          </a:p>
          <a:p>
            <a:pPr marL="285750" indent="-285750" algn="just">
              <a:buFont typeface="Arial" panose="020B0604020202020204" pitchFamily="34" charset="0"/>
              <a:buChar char="•"/>
            </a:pPr>
            <a:r>
              <a:rPr lang="en-US" dirty="0"/>
              <a:t>I didn’t use GPU because I obtained errors, it has a cost and I didn’t want to spend too much time debugging. </a:t>
            </a:r>
          </a:p>
          <a:p>
            <a:pPr marL="285750" indent="-285750" algn="just">
              <a:buFont typeface="Arial" panose="020B0604020202020204" pitchFamily="34" charset="0"/>
              <a:buChar char="•"/>
            </a:pPr>
            <a:r>
              <a:rPr lang="en-US" dirty="0"/>
              <a:t>Replication of results was not achieved.</a:t>
            </a:r>
          </a:p>
        </p:txBody>
      </p:sp>
      <p:pic>
        <p:nvPicPr>
          <p:cNvPr id="1034" name="Picture 10" descr="Autoencoder Architecture NOTE.-This figure illustrates architecture of... |  Download Scientific Diagram">
            <a:extLst>
              <a:ext uri="{FF2B5EF4-FFF2-40B4-BE49-F238E27FC236}">
                <a16:creationId xmlns:a16="http://schemas.microsoft.com/office/drawing/2014/main" id="{4F8A55AA-F5CE-1434-2062-BE264172F26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7831" r="15764"/>
          <a:stretch/>
        </p:blipFill>
        <p:spPr bwMode="auto">
          <a:xfrm>
            <a:off x="9533577" y="1424369"/>
            <a:ext cx="2133498" cy="18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7473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
          <a:extLst>
            <a:ext uri="{FF2B5EF4-FFF2-40B4-BE49-F238E27FC236}">
              <a16:creationId xmlns:a16="http://schemas.microsoft.com/office/drawing/2014/main" id="{8A9FEB82-5C29-CE69-B783-7BC8763A722C}"/>
            </a:ext>
          </a:extLst>
        </p:cNvPr>
        <p:cNvGrpSpPr/>
        <p:nvPr/>
      </p:nvGrpSpPr>
      <p:grpSpPr>
        <a:xfrm>
          <a:off x="0" y="0"/>
          <a:ext cx="0" cy="0"/>
          <a:chOff x="0" y="0"/>
          <a:chExt cx="0" cy="0"/>
        </a:xfrm>
      </p:grpSpPr>
      <p:sp>
        <p:nvSpPr>
          <p:cNvPr id="45" name="Google Shape;45;p6">
            <a:extLst>
              <a:ext uri="{FF2B5EF4-FFF2-40B4-BE49-F238E27FC236}">
                <a16:creationId xmlns:a16="http://schemas.microsoft.com/office/drawing/2014/main" id="{A2463F75-3848-CCBB-5C14-766BD96DEA42}"/>
              </a:ext>
            </a:extLst>
          </p:cNvPr>
          <p:cNvSpPr txBox="1"/>
          <p:nvPr/>
        </p:nvSpPr>
        <p:spPr>
          <a:xfrm>
            <a:off x="369202" y="199304"/>
            <a:ext cx="5390154" cy="25107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dirty="0">
                <a:solidFill>
                  <a:schemeClr val="tx1"/>
                </a:solidFill>
                <a:latin typeface="Calibri"/>
                <a:ea typeface="Calibri"/>
                <a:cs typeface="Calibri"/>
                <a:sym typeface="Calibri"/>
              </a:rPr>
              <a:t>Anomaly Detection in Brain MRI</a:t>
            </a:r>
            <a:endParaRPr sz="1400" b="0" i="0" u="none" strike="noStrike" cap="none" dirty="0">
              <a:solidFill>
                <a:srgbClr val="000000"/>
              </a:solidFill>
              <a:latin typeface="Arial"/>
              <a:ea typeface="Arial"/>
              <a:cs typeface="Arial"/>
              <a:sym typeface="Arial"/>
            </a:endParaRPr>
          </a:p>
        </p:txBody>
      </p:sp>
      <p:sp>
        <p:nvSpPr>
          <p:cNvPr id="46" name="Google Shape;46;p6">
            <a:extLst>
              <a:ext uri="{FF2B5EF4-FFF2-40B4-BE49-F238E27FC236}">
                <a16:creationId xmlns:a16="http://schemas.microsoft.com/office/drawing/2014/main" id="{AA74015A-2A25-51A8-012D-6B2CDA8BFDCD}"/>
              </a:ext>
            </a:extLst>
          </p:cNvPr>
          <p:cNvSpPr txBox="1"/>
          <p:nvPr/>
        </p:nvSpPr>
        <p:spPr>
          <a:xfrm>
            <a:off x="6469753" y="199304"/>
            <a:ext cx="5390154" cy="251072"/>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endParaRPr sz="1400" b="0" i="0" u="none" strike="noStrike" cap="none" dirty="0">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22B855CB-AB3C-9DAB-D3ED-334F68396BF6}"/>
              </a:ext>
            </a:extLst>
          </p:cNvPr>
          <p:cNvSpPr txBox="1"/>
          <p:nvPr/>
        </p:nvSpPr>
        <p:spPr>
          <a:xfrm flipH="1">
            <a:off x="524926" y="562595"/>
            <a:ext cx="11334981" cy="477054"/>
          </a:xfrm>
          <a:prstGeom prst="rect">
            <a:avLst/>
          </a:prstGeom>
          <a:noFill/>
        </p:spPr>
        <p:txBody>
          <a:bodyPr wrap="square" rtlCol="0">
            <a:spAutoFit/>
          </a:bodyPr>
          <a:lstStyle/>
          <a:p>
            <a:pPr marL="0" lvl="0" indent="0" algn="l" rtl="0">
              <a:lnSpc>
                <a:spcPct val="100000"/>
              </a:lnSpc>
              <a:spcBef>
                <a:spcPts val="0"/>
              </a:spcBef>
              <a:spcAft>
                <a:spcPts val="0"/>
              </a:spcAft>
              <a:buSzPts val="1100"/>
              <a:buNone/>
            </a:pPr>
            <a:r>
              <a:rPr lang="en-US" sz="2500" dirty="0"/>
              <a:t>U-Net: Convolutional Networks for Biomedical Image Segmentation</a:t>
            </a:r>
          </a:p>
        </p:txBody>
      </p:sp>
      <p:pic>
        <p:nvPicPr>
          <p:cNvPr id="5" name="Picture 4">
            <a:extLst>
              <a:ext uri="{FF2B5EF4-FFF2-40B4-BE49-F238E27FC236}">
                <a16:creationId xmlns:a16="http://schemas.microsoft.com/office/drawing/2014/main" id="{8BEA1DCF-58D0-1412-89FE-88D05F80FB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9356" y="3064087"/>
            <a:ext cx="3600000" cy="3600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5FF03C18-7F99-DF18-3FC3-320EDB38D5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9356" y="3064087"/>
            <a:ext cx="3600000" cy="360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F6BA6D9-0572-A5A0-029B-A844279A920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399" t="20674" r="19412" b="20653"/>
          <a:stretch/>
        </p:blipFill>
        <p:spPr bwMode="auto">
          <a:xfrm>
            <a:off x="801244" y="1151868"/>
            <a:ext cx="3047363" cy="180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a:extLst>
              <a:ext uri="{FF2B5EF4-FFF2-40B4-BE49-F238E27FC236}">
                <a16:creationId xmlns:a16="http://schemas.microsoft.com/office/drawing/2014/main" id="{1472B313-06E1-5C26-AC00-41B546BA93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1801" y="1151868"/>
            <a:ext cx="1486250" cy="1800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FCA8EE1-C2FD-1A67-B4CB-99ADD5F38143}"/>
              </a:ext>
            </a:extLst>
          </p:cNvPr>
          <p:cNvSpPr txBox="1"/>
          <p:nvPr/>
        </p:nvSpPr>
        <p:spPr>
          <a:xfrm>
            <a:off x="7917758" y="1151868"/>
            <a:ext cx="3942149" cy="1600438"/>
          </a:xfrm>
          <a:prstGeom prst="rect">
            <a:avLst/>
          </a:prstGeom>
          <a:noFill/>
        </p:spPr>
        <p:txBody>
          <a:bodyPr wrap="square" rtlCol="0">
            <a:spAutoFit/>
          </a:bodyPr>
          <a:lstStyle/>
          <a:p>
            <a:r>
              <a:rPr lang="en-US" b="1" dirty="0"/>
              <a:t>Source:</a:t>
            </a:r>
            <a:r>
              <a:rPr lang="en-US" dirty="0"/>
              <a:t> </a:t>
            </a:r>
            <a:r>
              <a:rPr lang="en-US" dirty="0" err="1"/>
              <a:t>PyTorchHub</a:t>
            </a:r>
            <a:r>
              <a:rPr lang="en-US" dirty="0"/>
              <a:t>/Kaggle</a:t>
            </a:r>
          </a:p>
          <a:p>
            <a:r>
              <a:rPr lang="en-US" b="1" dirty="0"/>
              <a:t>Environment: </a:t>
            </a:r>
            <a:r>
              <a:rPr lang="en-US" dirty="0"/>
              <a:t>Google </a:t>
            </a:r>
            <a:r>
              <a:rPr lang="en-US" dirty="0" err="1"/>
              <a:t>Colab</a:t>
            </a:r>
            <a:endParaRPr lang="en-US" dirty="0"/>
          </a:p>
          <a:p>
            <a:r>
              <a:rPr lang="en-US" b="1" dirty="0"/>
              <a:t>Framework:</a:t>
            </a:r>
            <a:r>
              <a:rPr lang="en-US" dirty="0"/>
              <a:t> PyTorch</a:t>
            </a:r>
          </a:p>
          <a:p>
            <a:r>
              <a:rPr lang="en-US" b="1" dirty="0"/>
              <a:t>Observations:</a:t>
            </a:r>
          </a:p>
          <a:p>
            <a:pPr marL="285750" indent="-285750" algn="just">
              <a:buFont typeface="Arial" panose="020B0604020202020204" pitchFamily="34" charset="0"/>
              <a:buChar char="•"/>
            </a:pPr>
            <a:r>
              <a:rPr lang="en-US" dirty="0"/>
              <a:t>Supervised learning</a:t>
            </a:r>
          </a:p>
          <a:p>
            <a:pPr marL="285750" indent="-285750" algn="just">
              <a:buFont typeface="Arial" panose="020B0604020202020204" pitchFamily="34" charset="0"/>
              <a:buChar char="•"/>
            </a:pPr>
            <a:r>
              <a:rPr lang="en-US" dirty="0"/>
              <a:t>“Old” architecture (2015)</a:t>
            </a:r>
          </a:p>
          <a:p>
            <a:pPr marL="285750" indent="-285750" algn="just">
              <a:buFont typeface="Arial" panose="020B0604020202020204" pitchFamily="34" charset="0"/>
              <a:buChar char="•"/>
            </a:pPr>
            <a:r>
              <a:rPr lang="en-US" dirty="0"/>
              <a:t>No metrics</a:t>
            </a:r>
          </a:p>
        </p:txBody>
      </p:sp>
    </p:spTree>
    <p:extLst>
      <p:ext uri="{BB962C8B-B14F-4D97-AF65-F5344CB8AC3E}">
        <p14:creationId xmlns:p14="http://schemas.microsoft.com/office/powerpoint/2010/main" val="24706617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
          <a:extLst>
            <a:ext uri="{FF2B5EF4-FFF2-40B4-BE49-F238E27FC236}">
              <a16:creationId xmlns:a16="http://schemas.microsoft.com/office/drawing/2014/main" id="{A4425BD5-8AE4-DB2E-7AF6-CFD233B2047E}"/>
            </a:ext>
          </a:extLst>
        </p:cNvPr>
        <p:cNvGrpSpPr/>
        <p:nvPr/>
      </p:nvGrpSpPr>
      <p:grpSpPr>
        <a:xfrm>
          <a:off x="0" y="0"/>
          <a:ext cx="0" cy="0"/>
          <a:chOff x="0" y="0"/>
          <a:chExt cx="0" cy="0"/>
        </a:xfrm>
      </p:grpSpPr>
      <p:sp>
        <p:nvSpPr>
          <p:cNvPr id="45" name="Google Shape;45;p6">
            <a:extLst>
              <a:ext uri="{FF2B5EF4-FFF2-40B4-BE49-F238E27FC236}">
                <a16:creationId xmlns:a16="http://schemas.microsoft.com/office/drawing/2014/main" id="{0F8E0F77-70D3-3667-D0EE-E5FB140B9BB6}"/>
              </a:ext>
            </a:extLst>
          </p:cNvPr>
          <p:cNvSpPr txBox="1"/>
          <p:nvPr/>
        </p:nvSpPr>
        <p:spPr>
          <a:xfrm>
            <a:off x="369202" y="199304"/>
            <a:ext cx="5390154" cy="25107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dirty="0">
                <a:solidFill>
                  <a:schemeClr val="tx1"/>
                </a:solidFill>
                <a:latin typeface="Calibri"/>
                <a:ea typeface="Calibri"/>
                <a:cs typeface="Calibri"/>
                <a:sym typeface="Calibri"/>
              </a:rPr>
              <a:t>Anomaly Detection in Brain MRI</a:t>
            </a:r>
            <a:endParaRPr sz="1400" b="0" i="0" u="none" strike="noStrike" cap="none" dirty="0">
              <a:solidFill>
                <a:srgbClr val="000000"/>
              </a:solidFill>
              <a:latin typeface="Arial"/>
              <a:ea typeface="Arial"/>
              <a:cs typeface="Arial"/>
              <a:sym typeface="Arial"/>
            </a:endParaRPr>
          </a:p>
        </p:txBody>
      </p:sp>
      <p:sp>
        <p:nvSpPr>
          <p:cNvPr id="46" name="Google Shape;46;p6">
            <a:extLst>
              <a:ext uri="{FF2B5EF4-FFF2-40B4-BE49-F238E27FC236}">
                <a16:creationId xmlns:a16="http://schemas.microsoft.com/office/drawing/2014/main" id="{24AE8FB5-9501-8D47-708C-0D6B9F856D20}"/>
              </a:ext>
            </a:extLst>
          </p:cNvPr>
          <p:cNvSpPr txBox="1"/>
          <p:nvPr/>
        </p:nvSpPr>
        <p:spPr>
          <a:xfrm>
            <a:off x="6469753" y="199304"/>
            <a:ext cx="5390154" cy="251072"/>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endParaRPr sz="1400" b="0" i="0" u="none" strike="noStrike" cap="none" dirty="0">
              <a:solidFill>
                <a:srgbClr val="000000"/>
              </a:solidFill>
              <a:latin typeface="Arial"/>
              <a:ea typeface="Arial"/>
              <a:cs typeface="Arial"/>
              <a:sym typeface="Arial"/>
            </a:endParaRPr>
          </a:p>
        </p:txBody>
      </p:sp>
      <p:sp>
        <p:nvSpPr>
          <p:cNvPr id="47" name="Google Shape;47;p6">
            <a:extLst>
              <a:ext uri="{FF2B5EF4-FFF2-40B4-BE49-F238E27FC236}">
                <a16:creationId xmlns:a16="http://schemas.microsoft.com/office/drawing/2014/main" id="{9EFEC78C-A4A7-C002-E810-27DFF69278E0}"/>
              </a:ext>
            </a:extLst>
          </p:cNvPr>
          <p:cNvSpPr txBox="1"/>
          <p:nvPr/>
        </p:nvSpPr>
        <p:spPr>
          <a:xfrm>
            <a:off x="2149714" y="2317257"/>
            <a:ext cx="1797597" cy="261735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lt1"/>
              </a:buClr>
              <a:buSzPts val="20000"/>
              <a:buFont typeface="Arial"/>
              <a:buNone/>
            </a:pPr>
            <a:r>
              <a:rPr lang="en-US" sz="20000" b="1" dirty="0">
                <a:solidFill>
                  <a:schemeClr val="tx1"/>
                </a:solidFill>
                <a:latin typeface="Calibri"/>
                <a:ea typeface="Calibri"/>
                <a:cs typeface="Calibri"/>
                <a:sym typeface="Calibri"/>
              </a:rPr>
              <a:t>8</a:t>
            </a:r>
            <a:endParaRPr sz="20000" b="1" i="0" u="none" strike="noStrike" cap="none" dirty="0">
              <a:solidFill>
                <a:schemeClr val="tx1"/>
              </a:solidFill>
              <a:latin typeface="Calibri"/>
              <a:ea typeface="Calibri"/>
              <a:cs typeface="Calibri"/>
              <a:sym typeface="Calibri"/>
            </a:endParaRPr>
          </a:p>
        </p:txBody>
      </p:sp>
      <p:sp>
        <p:nvSpPr>
          <p:cNvPr id="48" name="Google Shape;48;p6">
            <a:extLst>
              <a:ext uri="{FF2B5EF4-FFF2-40B4-BE49-F238E27FC236}">
                <a16:creationId xmlns:a16="http://schemas.microsoft.com/office/drawing/2014/main" id="{88F82C21-13A4-5480-E8D2-B9457BBA5BD9}"/>
              </a:ext>
            </a:extLst>
          </p:cNvPr>
          <p:cNvSpPr txBox="1"/>
          <p:nvPr/>
        </p:nvSpPr>
        <p:spPr>
          <a:xfrm>
            <a:off x="4383197" y="3066557"/>
            <a:ext cx="5911685" cy="111874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3800"/>
              <a:buFont typeface="Arial"/>
              <a:buNone/>
            </a:pPr>
            <a:r>
              <a:rPr lang="es-PE" sz="6000" b="1" dirty="0">
                <a:solidFill>
                  <a:schemeClr val="tx1"/>
                </a:solidFill>
                <a:latin typeface="Calibri"/>
                <a:ea typeface="Calibri"/>
                <a:cs typeface="Calibri"/>
                <a:sym typeface="Calibri"/>
              </a:rPr>
              <a:t>Tools</a:t>
            </a:r>
            <a:endParaRPr sz="6000" b="1" i="0" u="none" strike="noStrike" cap="none" dirty="0">
              <a:solidFill>
                <a:schemeClr val="tx1"/>
              </a:solidFill>
              <a:latin typeface="Calibri"/>
              <a:ea typeface="Calibri"/>
              <a:cs typeface="Calibri"/>
              <a:sym typeface="Calibri"/>
            </a:endParaRPr>
          </a:p>
        </p:txBody>
      </p:sp>
    </p:spTree>
    <p:extLst>
      <p:ext uri="{BB962C8B-B14F-4D97-AF65-F5344CB8AC3E}">
        <p14:creationId xmlns:p14="http://schemas.microsoft.com/office/powerpoint/2010/main" val="4157803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2">
          <a:extLst>
            <a:ext uri="{FF2B5EF4-FFF2-40B4-BE49-F238E27FC236}">
              <a16:creationId xmlns:a16="http://schemas.microsoft.com/office/drawing/2014/main" id="{6A7F50FA-1EE7-04F4-3888-10BAB19A5EF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9EC47C0-1F4E-3A3B-4EAE-FCD63D29DD1E}"/>
              </a:ext>
            </a:extLst>
          </p:cNvPr>
          <p:cNvPicPr>
            <a:picLocks noChangeAspect="1"/>
          </p:cNvPicPr>
          <p:nvPr/>
        </p:nvPicPr>
        <p:blipFill>
          <a:blip r:embed="rId3"/>
          <a:stretch>
            <a:fillRect/>
          </a:stretch>
        </p:blipFill>
        <p:spPr>
          <a:xfrm>
            <a:off x="418864" y="887053"/>
            <a:ext cx="11354271" cy="5083894"/>
          </a:xfrm>
          <a:prstGeom prst="rect">
            <a:avLst/>
          </a:prstGeom>
        </p:spPr>
      </p:pic>
      <p:sp>
        <p:nvSpPr>
          <p:cNvPr id="2" name="Google Shape;45;p6">
            <a:extLst>
              <a:ext uri="{FF2B5EF4-FFF2-40B4-BE49-F238E27FC236}">
                <a16:creationId xmlns:a16="http://schemas.microsoft.com/office/drawing/2014/main" id="{4B3A51B5-5852-D371-4619-FDE700982A75}"/>
              </a:ext>
            </a:extLst>
          </p:cNvPr>
          <p:cNvSpPr txBox="1"/>
          <p:nvPr/>
        </p:nvSpPr>
        <p:spPr>
          <a:xfrm>
            <a:off x="369202" y="199304"/>
            <a:ext cx="5390154" cy="25107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dirty="0">
                <a:solidFill>
                  <a:schemeClr val="tx1"/>
                </a:solidFill>
                <a:latin typeface="Calibri"/>
                <a:ea typeface="Calibri"/>
                <a:cs typeface="Calibri"/>
                <a:sym typeface="Calibri"/>
              </a:rPr>
              <a:t>Anomaly Detection in Brain MRI</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1817414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2">
          <a:extLst>
            <a:ext uri="{FF2B5EF4-FFF2-40B4-BE49-F238E27FC236}">
              <a16:creationId xmlns:a16="http://schemas.microsoft.com/office/drawing/2014/main" id="{FD18C0BB-F8B5-73DA-B1C0-C0420C709EF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D40B276-8F40-8008-E52F-88E7A34EFB79}"/>
              </a:ext>
            </a:extLst>
          </p:cNvPr>
          <p:cNvPicPr>
            <a:picLocks noChangeAspect="1"/>
          </p:cNvPicPr>
          <p:nvPr/>
        </p:nvPicPr>
        <p:blipFill>
          <a:blip r:embed="rId3"/>
          <a:stretch>
            <a:fillRect/>
          </a:stretch>
        </p:blipFill>
        <p:spPr>
          <a:xfrm>
            <a:off x="3246982" y="519289"/>
            <a:ext cx="5698036" cy="5819422"/>
          </a:xfrm>
          <a:prstGeom prst="rect">
            <a:avLst/>
          </a:prstGeom>
        </p:spPr>
      </p:pic>
      <p:sp>
        <p:nvSpPr>
          <p:cNvPr id="2" name="Google Shape;45;p6">
            <a:extLst>
              <a:ext uri="{FF2B5EF4-FFF2-40B4-BE49-F238E27FC236}">
                <a16:creationId xmlns:a16="http://schemas.microsoft.com/office/drawing/2014/main" id="{212F4656-3634-96F3-E912-77B9A3A09C2F}"/>
              </a:ext>
            </a:extLst>
          </p:cNvPr>
          <p:cNvSpPr txBox="1"/>
          <p:nvPr/>
        </p:nvSpPr>
        <p:spPr>
          <a:xfrm>
            <a:off x="369202" y="199304"/>
            <a:ext cx="5390154" cy="25107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dirty="0">
                <a:solidFill>
                  <a:schemeClr val="tx1"/>
                </a:solidFill>
                <a:latin typeface="Calibri"/>
                <a:ea typeface="Calibri"/>
                <a:cs typeface="Calibri"/>
                <a:sym typeface="Calibri"/>
              </a:rPr>
              <a:t>Anomaly Detection in Brain MRI</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396595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5" name="Google Shape;35;p5"/>
          <p:cNvSpPr txBox="1"/>
          <p:nvPr/>
        </p:nvSpPr>
        <p:spPr>
          <a:xfrm>
            <a:off x="398540" y="678110"/>
            <a:ext cx="11394920" cy="67710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800"/>
              <a:buFont typeface="Arial"/>
              <a:buNone/>
            </a:pPr>
            <a:r>
              <a:rPr lang="en-US" sz="3800" b="1" dirty="0" err="1">
                <a:solidFill>
                  <a:schemeClr val="dk1"/>
                </a:solidFill>
                <a:latin typeface="Calibri"/>
                <a:cs typeface="Calibri"/>
                <a:sym typeface="Calibri"/>
              </a:rPr>
              <a:t>Bibliograf</a:t>
            </a:r>
            <a:r>
              <a:rPr lang="es-MX" sz="3800" b="1" dirty="0" err="1">
                <a:solidFill>
                  <a:schemeClr val="dk1"/>
                </a:solidFill>
                <a:latin typeface="Calibri"/>
                <a:cs typeface="Calibri"/>
                <a:sym typeface="Calibri"/>
              </a:rPr>
              <a:t>ía</a:t>
            </a:r>
            <a:endParaRPr sz="1400" b="0" i="0" u="none" strike="noStrike" cap="none" dirty="0">
              <a:solidFill>
                <a:srgbClr val="000000"/>
              </a:solidFill>
              <a:latin typeface="Arial"/>
              <a:ea typeface="Arial"/>
              <a:cs typeface="Arial"/>
              <a:sym typeface="Arial"/>
            </a:endParaRPr>
          </a:p>
        </p:txBody>
      </p:sp>
      <p:sp>
        <p:nvSpPr>
          <p:cNvPr id="36" name="Google Shape;36;p5"/>
          <p:cNvSpPr txBox="1"/>
          <p:nvPr/>
        </p:nvSpPr>
        <p:spPr>
          <a:xfrm>
            <a:off x="369202" y="182371"/>
            <a:ext cx="5390154" cy="25107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200"/>
              <a:buFont typeface="Calibri"/>
              <a:buNone/>
            </a:pPr>
            <a:r>
              <a:rPr lang="es-PE" sz="1400" b="0" i="0" u="none" strike="noStrike" cap="none" dirty="0">
                <a:solidFill>
                  <a:schemeClr val="tx1"/>
                </a:solidFill>
                <a:latin typeface="Calibri"/>
                <a:ea typeface="Calibri"/>
                <a:cs typeface="Calibri"/>
                <a:sym typeface="Calibri"/>
              </a:rPr>
              <a:t>CS4002 </a:t>
            </a:r>
            <a:r>
              <a:rPr lang="en-US" sz="1400" dirty="0">
                <a:solidFill>
                  <a:schemeClr val="tx1"/>
                </a:solidFill>
                <a:latin typeface="Calibri"/>
                <a:ea typeface="Calibri"/>
                <a:cs typeface="Calibri"/>
                <a:sym typeface="Calibri"/>
              </a:rPr>
              <a:t>-</a:t>
            </a:r>
            <a:r>
              <a:rPr lang="en-US" sz="1400" b="0" i="0" u="none" strike="noStrike" cap="none" dirty="0">
                <a:solidFill>
                  <a:schemeClr val="tx1"/>
                </a:solidFill>
                <a:latin typeface="Calibri"/>
                <a:ea typeface="Calibri"/>
                <a:cs typeface="Calibri"/>
                <a:sym typeface="Calibri"/>
              </a:rPr>
              <a:t> PFC1</a:t>
            </a:r>
            <a:endParaRPr sz="1400" b="0" i="0" u="none" strike="noStrike" cap="none" dirty="0">
              <a:solidFill>
                <a:schemeClr val="tx1"/>
              </a:solidFill>
              <a:latin typeface="Arial"/>
              <a:ea typeface="Arial"/>
              <a:cs typeface="Arial"/>
              <a:sym typeface="Arial"/>
            </a:endParaRPr>
          </a:p>
        </p:txBody>
      </p:sp>
      <p:sp>
        <p:nvSpPr>
          <p:cNvPr id="37" name="Google Shape;37;p5"/>
          <p:cNvSpPr txBox="1"/>
          <p:nvPr/>
        </p:nvSpPr>
        <p:spPr>
          <a:xfrm>
            <a:off x="6469753" y="199304"/>
            <a:ext cx="5390154" cy="251072"/>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endParaRPr sz="1400" b="0" i="0" u="none" strike="noStrike" cap="none" dirty="0">
              <a:solidFill>
                <a:srgbClr val="000000"/>
              </a:solidFill>
              <a:latin typeface="Arial"/>
              <a:ea typeface="Arial"/>
              <a:cs typeface="Arial"/>
              <a:sym typeface="Arial"/>
            </a:endParaRPr>
          </a:p>
        </p:txBody>
      </p:sp>
      <p:sp>
        <p:nvSpPr>
          <p:cNvPr id="6" name="Google Shape;386;p17">
            <a:extLst>
              <a:ext uri="{FF2B5EF4-FFF2-40B4-BE49-F238E27FC236}">
                <a16:creationId xmlns:a16="http://schemas.microsoft.com/office/drawing/2014/main" id="{5C442162-5A45-F342-864A-952B32F46752}"/>
              </a:ext>
            </a:extLst>
          </p:cNvPr>
          <p:cNvSpPr/>
          <p:nvPr/>
        </p:nvSpPr>
        <p:spPr>
          <a:xfrm>
            <a:off x="4087071" y="1397069"/>
            <a:ext cx="1534188" cy="89494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390;p17">
            <a:extLst>
              <a:ext uri="{FF2B5EF4-FFF2-40B4-BE49-F238E27FC236}">
                <a16:creationId xmlns:a16="http://schemas.microsoft.com/office/drawing/2014/main" id="{8434F83C-5A74-7E40-43D8-DEB78E069357}"/>
              </a:ext>
            </a:extLst>
          </p:cNvPr>
          <p:cNvSpPr/>
          <p:nvPr/>
        </p:nvSpPr>
        <p:spPr>
          <a:xfrm>
            <a:off x="4087071" y="2292011"/>
            <a:ext cx="1534188" cy="89494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394;p17">
            <a:extLst>
              <a:ext uri="{FF2B5EF4-FFF2-40B4-BE49-F238E27FC236}">
                <a16:creationId xmlns:a16="http://schemas.microsoft.com/office/drawing/2014/main" id="{2DCEE254-4773-BE7E-8277-EAF17B429702}"/>
              </a:ext>
            </a:extLst>
          </p:cNvPr>
          <p:cNvSpPr/>
          <p:nvPr/>
        </p:nvSpPr>
        <p:spPr>
          <a:xfrm>
            <a:off x="4087071" y="3186955"/>
            <a:ext cx="1534188" cy="89494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 name="CuadroTexto 1">
            <a:extLst>
              <a:ext uri="{FF2B5EF4-FFF2-40B4-BE49-F238E27FC236}">
                <a16:creationId xmlns:a16="http://schemas.microsoft.com/office/drawing/2014/main" id="{73F65D0C-B310-34B3-9595-2E2984525EF8}"/>
              </a:ext>
            </a:extLst>
          </p:cNvPr>
          <p:cNvSpPr txBox="1"/>
          <p:nvPr/>
        </p:nvSpPr>
        <p:spPr>
          <a:xfrm>
            <a:off x="208547" y="1572126"/>
            <a:ext cx="11651360" cy="2769989"/>
          </a:xfrm>
          <a:prstGeom prst="rect">
            <a:avLst/>
          </a:prstGeom>
          <a:noFill/>
        </p:spPr>
        <p:txBody>
          <a:bodyPr wrap="square" rtlCol="0">
            <a:spAutoFit/>
          </a:bodyPr>
          <a:lstStyle/>
          <a:p>
            <a:r>
              <a:rPr lang="es-PE" sz="1600" dirty="0">
                <a:solidFill>
                  <a:srgbClr val="954F72"/>
                </a:solidFill>
                <a:hlinkClick r:id="rId3"/>
              </a:rPr>
              <a:t>https://github.com/jeremy-jmc/CS4002-PFC1/tree/main</a:t>
            </a:r>
            <a:endParaRPr lang="es-PE" sz="1600" dirty="0">
              <a:solidFill>
                <a:srgbClr val="954F72"/>
              </a:solidFill>
            </a:endParaRPr>
          </a:p>
          <a:p>
            <a:r>
              <a:rPr lang="en-US" sz="1600" dirty="0">
                <a:solidFill>
                  <a:schemeClr val="tx1"/>
                </a:solidFill>
              </a:rPr>
              <a:t>U-Net: Convolutional Networks for Biomedical Image Segmentation</a:t>
            </a:r>
            <a:endParaRPr lang="es-PE" sz="1600" dirty="0">
              <a:solidFill>
                <a:schemeClr val="tx1"/>
              </a:solidFill>
            </a:endParaRPr>
          </a:p>
          <a:p>
            <a:r>
              <a:rPr lang="es-PE" sz="1600" dirty="0" err="1">
                <a:solidFill>
                  <a:schemeClr val="tx1"/>
                </a:solidFill>
              </a:rPr>
              <a:t>Patched</a:t>
            </a:r>
            <a:r>
              <a:rPr lang="es-PE" sz="1600" dirty="0">
                <a:solidFill>
                  <a:schemeClr val="tx1"/>
                </a:solidFill>
              </a:rPr>
              <a:t> </a:t>
            </a:r>
            <a:r>
              <a:rPr lang="es-PE" sz="1600" dirty="0" err="1">
                <a:solidFill>
                  <a:schemeClr val="tx1"/>
                </a:solidFill>
              </a:rPr>
              <a:t>Diffusion</a:t>
            </a:r>
            <a:r>
              <a:rPr lang="es-PE" sz="1600" dirty="0">
                <a:solidFill>
                  <a:schemeClr val="tx1"/>
                </a:solidFill>
              </a:rPr>
              <a:t> </a:t>
            </a:r>
            <a:r>
              <a:rPr lang="es-PE" sz="1600" dirty="0" err="1">
                <a:solidFill>
                  <a:schemeClr val="tx1"/>
                </a:solidFill>
              </a:rPr>
              <a:t>Models</a:t>
            </a:r>
            <a:r>
              <a:rPr lang="es-PE" sz="1600" dirty="0">
                <a:solidFill>
                  <a:schemeClr val="tx1"/>
                </a:solidFill>
              </a:rPr>
              <a:t> </a:t>
            </a:r>
            <a:r>
              <a:rPr lang="es-PE" sz="1600" dirty="0" err="1">
                <a:solidFill>
                  <a:schemeClr val="tx1"/>
                </a:solidFill>
              </a:rPr>
              <a:t>for</a:t>
            </a:r>
            <a:r>
              <a:rPr lang="es-PE" sz="1600" dirty="0">
                <a:solidFill>
                  <a:schemeClr val="tx1"/>
                </a:solidFill>
              </a:rPr>
              <a:t> </a:t>
            </a:r>
            <a:r>
              <a:rPr lang="es-PE" sz="1600" dirty="0" err="1">
                <a:solidFill>
                  <a:schemeClr val="tx1"/>
                </a:solidFill>
              </a:rPr>
              <a:t>Unsupervised</a:t>
            </a:r>
            <a:r>
              <a:rPr lang="es-PE" sz="1600" dirty="0">
                <a:solidFill>
                  <a:schemeClr val="tx1"/>
                </a:solidFill>
              </a:rPr>
              <a:t> </a:t>
            </a:r>
            <a:r>
              <a:rPr lang="es-PE" sz="1600" dirty="0" err="1">
                <a:solidFill>
                  <a:schemeClr val="tx1"/>
                </a:solidFill>
              </a:rPr>
              <a:t>Anomaly</a:t>
            </a:r>
            <a:r>
              <a:rPr lang="es-PE" sz="1600" dirty="0">
                <a:solidFill>
                  <a:schemeClr val="tx1"/>
                </a:solidFill>
              </a:rPr>
              <a:t> </a:t>
            </a:r>
            <a:r>
              <a:rPr lang="es-PE" sz="1600" dirty="0" err="1">
                <a:solidFill>
                  <a:schemeClr val="tx1"/>
                </a:solidFill>
              </a:rPr>
              <a:t>Detection</a:t>
            </a:r>
            <a:r>
              <a:rPr lang="es-PE" sz="1600" dirty="0">
                <a:solidFill>
                  <a:schemeClr val="tx1"/>
                </a:solidFill>
              </a:rPr>
              <a:t> in </a:t>
            </a:r>
            <a:r>
              <a:rPr lang="es-PE" sz="1600" dirty="0" err="1">
                <a:solidFill>
                  <a:schemeClr val="tx1"/>
                </a:solidFill>
              </a:rPr>
              <a:t>Brain</a:t>
            </a:r>
            <a:r>
              <a:rPr lang="es-PE" sz="1600" dirty="0">
                <a:solidFill>
                  <a:schemeClr val="tx1"/>
                </a:solidFill>
              </a:rPr>
              <a:t> MRI  </a:t>
            </a:r>
            <a:r>
              <a:rPr lang="es-PE" sz="1600" dirty="0">
                <a:solidFill>
                  <a:srgbClr val="954F72"/>
                </a:solidFill>
              </a:rPr>
              <a:t> </a:t>
            </a:r>
            <a:r>
              <a:rPr lang="es-PE" sz="1600" dirty="0">
                <a:solidFill>
                  <a:srgbClr val="954F72"/>
                </a:solidFill>
                <a:hlinkClick r:id="rId4"/>
              </a:rPr>
              <a:t>https://arxiv.org/pdf/2303.03758.pdf</a:t>
            </a:r>
            <a:endParaRPr lang="es-PE" sz="1600" dirty="0">
              <a:solidFill>
                <a:srgbClr val="954F72"/>
              </a:solidFill>
            </a:endParaRPr>
          </a:p>
          <a:p>
            <a:r>
              <a:rPr lang="es-PE" sz="1600" dirty="0" err="1">
                <a:solidFill>
                  <a:schemeClr val="tx1"/>
                </a:solidFill>
              </a:rPr>
              <a:t>Denoising</a:t>
            </a:r>
            <a:r>
              <a:rPr lang="es-PE" sz="1600" dirty="0">
                <a:solidFill>
                  <a:schemeClr val="tx1"/>
                </a:solidFill>
              </a:rPr>
              <a:t> </a:t>
            </a:r>
            <a:r>
              <a:rPr lang="es-PE" sz="1600" dirty="0" err="1">
                <a:solidFill>
                  <a:schemeClr val="tx1"/>
                </a:solidFill>
              </a:rPr>
              <a:t>Autoencoders</a:t>
            </a:r>
            <a:r>
              <a:rPr lang="es-PE" sz="1600" dirty="0">
                <a:solidFill>
                  <a:schemeClr val="tx1"/>
                </a:solidFill>
              </a:rPr>
              <a:t> </a:t>
            </a:r>
            <a:r>
              <a:rPr lang="es-PE" sz="1600" dirty="0" err="1">
                <a:solidFill>
                  <a:schemeClr val="tx1"/>
                </a:solidFill>
              </a:rPr>
              <a:t>for</a:t>
            </a:r>
            <a:r>
              <a:rPr lang="es-PE" sz="1600" dirty="0">
                <a:solidFill>
                  <a:schemeClr val="tx1"/>
                </a:solidFill>
              </a:rPr>
              <a:t> </a:t>
            </a:r>
            <a:r>
              <a:rPr lang="es-PE" sz="1600" dirty="0" err="1">
                <a:solidFill>
                  <a:schemeClr val="tx1"/>
                </a:solidFill>
              </a:rPr>
              <a:t>Unsupervised</a:t>
            </a:r>
            <a:r>
              <a:rPr lang="es-PE" sz="1600" dirty="0">
                <a:solidFill>
                  <a:schemeClr val="tx1"/>
                </a:solidFill>
              </a:rPr>
              <a:t> </a:t>
            </a:r>
            <a:r>
              <a:rPr lang="es-PE" sz="1600" dirty="0" err="1">
                <a:solidFill>
                  <a:schemeClr val="tx1"/>
                </a:solidFill>
              </a:rPr>
              <a:t>Anomaly</a:t>
            </a:r>
            <a:r>
              <a:rPr lang="es-PE" sz="1600" dirty="0">
                <a:solidFill>
                  <a:schemeClr val="tx1"/>
                </a:solidFill>
              </a:rPr>
              <a:t> </a:t>
            </a:r>
            <a:r>
              <a:rPr lang="es-PE" sz="1600" dirty="0" err="1">
                <a:solidFill>
                  <a:schemeClr val="tx1"/>
                </a:solidFill>
              </a:rPr>
              <a:t>Detection</a:t>
            </a:r>
            <a:r>
              <a:rPr lang="es-PE" sz="1600" dirty="0">
                <a:solidFill>
                  <a:schemeClr val="tx1"/>
                </a:solidFill>
              </a:rPr>
              <a:t> in </a:t>
            </a:r>
            <a:r>
              <a:rPr lang="es-PE" sz="1600" dirty="0" err="1">
                <a:solidFill>
                  <a:schemeClr val="tx1"/>
                </a:solidFill>
              </a:rPr>
              <a:t>Brain</a:t>
            </a:r>
            <a:r>
              <a:rPr lang="es-PE" sz="1600" dirty="0">
                <a:solidFill>
                  <a:schemeClr val="tx1"/>
                </a:solidFill>
              </a:rPr>
              <a:t> MRI </a:t>
            </a:r>
            <a:r>
              <a:rPr lang="es-PE" sz="1600" dirty="0">
                <a:solidFill>
                  <a:srgbClr val="954F72"/>
                </a:solidFill>
                <a:hlinkClick r:id="rId5"/>
              </a:rPr>
              <a:t>https://proceedings.mlr.press/v172/kascenas22a/kascenas22a.pdf</a:t>
            </a:r>
            <a:endParaRPr lang="es-PE" sz="1600" dirty="0">
              <a:solidFill>
                <a:srgbClr val="954F72"/>
              </a:solidFill>
            </a:endParaRPr>
          </a:p>
          <a:p>
            <a:r>
              <a:rPr lang="es-PE" sz="1600" dirty="0" err="1">
                <a:solidFill>
                  <a:schemeClr val="tx1"/>
                </a:solidFill>
              </a:rPr>
              <a:t>Transformer</a:t>
            </a:r>
            <a:r>
              <a:rPr lang="es-PE" sz="1600" dirty="0">
                <a:solidFill>
                  <a:schemeClr val="tx1"/>
                </a:solidFill>
              </a:rPr>
              <a:t> </a:t>
            </a:r>
            <a:r>
              <a:rPr lang="es-PE" sz="1600" dirty="0" err="1">
                <a:solidFill>
                  <a:schemeClr val="tx1"/>
                </a:solidFill>
              </a:rPr>
              <a:t>based</a:t>
            </a:r>
            <a:r>
              <a:rPr lang="es-PE" sz="1600" dirty="0">
                <a:solidFill>
                  <a:schemeClr val="tx1"/>
                </a:solidFill>
              </a:rPr>
              <a:t> </a:t>
            </a:r>
            <a:r>
              <a:rPr lang="es-PE" sz="1600" dirty="0" err="1">
                <a:solidFill>
                  <a:schemeClr val="tx1"/>
                </a:solidFill>
              </a:rPr>
              <a:t>Models</a:t>
            </a:r>
            <a:r>
              <a:rPr lang="es-PE" sz="1600" dirty="0">
                <a:solidFill>
                  <a:schemeClr val="tx1"/>
                </a:solidFill>
              </a:rPr>
              <a:t> </a:t>
            </a:r>
            <a:r>
              <a:rPr lang="es-PE" sz="1600" dirty="0" err="1">
                <a:solidFill>
                  <a:schemeClr val="tx1"/>
                </a:solidFill>
              </a:rPr>
              <a:t>for</a:t>
            </a:r>
            <a:r>
              <a:rPr lang="es-PE" sz="1600" dirty="0">
                <a:solidFill>
                  <a:schemeClr val="tx1"/>
                </a:solidFill>
              </a:rPr>
              <a:t> </a:t>
            </a:r>
            <a:r>
              <a:rPr lang="es-PE" sz="1600" dirty="0" err="1">
                <a:solidFill>
                  <a:schemeClr val="tx1"/>
                </a:solidFill>
              </a:rPr>
              <a:t>Unsupervised</a:t>
            </a:r>
            <a:r>
              <a:rPr lang="es-PE" sz="1600" dirty="0">
                <a:solidFill>
                  <a:schemeClr val="tx1"/>
                </a:solidFill>
              </a:rPr>
              <a:t> </a:t>
            </a:r>
            <a:r>
              <a:rPr lang="es-PE" sz="1600" dirty="0" err="1">
                <a:solidFill>
                  <a:schemeClr val="tx1"/>
                </a:solidFill>
              </a:rPr>
              <a:t>Anomaly</a:t>
            </a:r>
            <a:r>
              <a:rPr lang="es-PE" sz="1600" dirty="0">
                <a:solidFill>
                  <a:schemeClr val="tx1"/>
                </a:solidFill>
              </a:rPr>
              <a:t> </a:t>
            </a:r>
            <a:r>
              <a:rPr lang="es-PE" sz="1600" dirty="0" err="1">
                <a:solidFill>
                  <a:schemeClr val="tx1"/>
                </a:solidFill>
              </a:rPr>
              <a:t>Segmentation</a:t>
            </a:r>
            <a:r>
              <a:rPr lang="es-PE" sz="1600" dirty="0">
                <a:solidFill>
                  <a:schemeClr val="tx1"/>
                </a:solidFill>
              </a:rPr>
              <a:t> in </a:t>
            </a:r>
            <a:r>
              <a:rPr lang="es-PE" sz="1600" dirty="0" err="1">
                <a:solidFill>
                  <a:schemeClr val="tx1"/>
                </a:solidFill>
              </a:rPr>
              <a:t>Brain</a:t>
            </a:r>
            <a:r>
              <a:rPr lang="es-PE" sz="1600" dirty="0">
                <a:solidFill>
                  <a:schemeClr val="tx1"/>
                </a:solidFill>
              </a:rPr>
              <a:t> MR </a:t>
            </a:r>
            <a:r>
              <a:rPr lang="es-PE" sz="1600" dirty="0" err="1">
                <a:solidFill>
                  <a:schemeClr val="tx1"/>
                </a:solidFill>
              </a:rPr>
              <a:t>Images</a:t>
            </a:r>
            <a:r>
              <a:rPr lang="es-PE" sz="1600" dirty="0">
                <a:solidFill>
                  <a:schemeClr val="tx1"/>
                </a:solidFill>
              </a:rPr>
              <a:t> </a:t>
            </a:r>
            <a:r>
              <a:rPr lang="es-PE" sz="1600" dirty="0">
                <a:solidFill>
                  <a:srgbClr val="954F72"/>
                </a:solidFill>
                <a:hlinkClick r:id="rId6"/>
              </a:rPr>
              <a:t>https://arxiv.org/pdf/2207.02059.pdf</a:t>
            </a:r>
            <a:endParaRPr lang="es-PE" sz="1600" dirty="0">
              <a:solidFill>
                <a:srgbClr val="954F72"/>
              </a:solidFill>
            </a:endParaRPr>
          </a:p>
          <a:p>
            <a:endParaRPr lang="es-PE" sz="1600" dirty="0">
              <a:solidFill>
                <a:srgbClr val="954F72"/>
              </a:solidFill>
            </a:endParaRPr>
          </a:p>
          <a:p>
            <a:endParaRPr lang="es-PE" sz="1600" dirty="0">
              <a:solidFill>
                <a:srgbClr val="954F72"/>
              </a:solidFill>
            </a:endParaRPr>
          </a:p>
          <a:p>
            <a:r>
              <a:rPr lang="es-PE" sz="1600" dirty="0">
                <a:solidFill>
                  <a:srgbClr val="954F72"/>
                </a:solidFill>
                <a:hlinkClick r:id="rId7"/>
              </a:rPr>
              <a:t>https://github.com/ahmedgh970/Transformers_Unsupervised_Anomaly_Segmentation</a:t>
            </a:r>
            <a:endParaRPr lang="es-PE" sz="1600" dirty="0">
              <a:solidFill>
                <a:srgbClr val="954F72"/>
              </a:solidFill>
            </a:endParaRPr>
          </a:p>
          <a:p>
            <a:endParaRPr lang="es-PE" sz="1600" dirty="0">
              <a:solidFill>
                <a:srgbClr val="954F72"/>
              </a:solidFill>
            </a:endParaRPr>
          </a:p>
          <a:p>
            <a:endParaRPr lang="es-PE" dirty="0"/>
          </a:p>
        </p:txBody>
      </p:sp>
    </p:spTree>
    <p:extLst>
      <p:ext uri="{BB962C8B-B14F-4D97-AF65-F5344CB8AC3E}">
        <p14:creationId xmlns:p14="http://schemas.microsoft.com/office/powerpoint/2010/main" val="42193592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2" name="Google Shape;462;p22"/>
          <p:cNvSpPr txBox="1"/>
          <p:nvPr/>
        </p:nvSpPr>
        <p:spPr>
          <a:xfrm>
            <a:off x="750224" y="1739563"/>
            <a:ext cx="3849072" cy="464405"/>
          </a:xfrm>
          <a:prstGeom prst="rect">
            <a:avLst/>
          </a:prstGeom>
          <a:noFill/>
          <a:ln>
            <a:noFill/>
          </a:ln>
        </p:spPr>
        <p:txBody>
          <a:bodyPr spcFirstLastPara="1" wrap="square" lIns="91425" tIns="45700" rIns="91425" bIns="45700" anchor="t" anchorCtr="0">
            <a:noAutofit/>
          </a:bodyPr>
          <a:lstStyle/>
          <a:p>
            <a:pPr marL="0" marR="0" lvl="0" indent="0" algn="just" rtl="0">
              <a:lnSpc>
                <a:spcPct val="90000"/>
              </a:lnSpc>
              <a:spcBef>
                <a:spcPts val="1000"/>
              </a:spcBef>
              <a:spcAft>
                <a:spcPts val="0"/>
              </a:spcAft>
              <a:buClr>
                <a:schemeClr val="dk1"/>
              </a:buClr>
              <a:buSzPts val="2200"/>
              <a:buFont typeface="Arial"/>
              <a:buNone/>
            </a:pPr>
            <a:endParaRPr sz="2200" b="1" i="0" u="none" strike="noStrike" cap="none" dirty="0">
              <a:solidFill>
                <a:schemeClr val="dk1"/>
              </a:solidFill>
              <a:latin typeface="Calibri"/>
              <a:ea typeface="Calibri"/>
              <a:cs typeface="Calibri"/>
              <a:sym typeface="Calibri"/>
            </a:endParaRPr>
          </a:p>
        </p:txBody>
      </p:sp>
      <p:sp>
        <p:nvSpPr>
          <p:cNvPr id="463" name="Google Shape;463;p22"/>
          <p:cNvSpPr txBox="1"/>
          <p:nvPr/>
        </p:nvSpPr>
        <p:spPr>
          <a:xfrm>
            <a:off x="2674760" y="660400"/>
            <a:ext cx="3849072" cy="1117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4" name="Google Shape;464;p22"/>
          <p:cNvSpPr txBox="1"/>
          <p:nvPr/>
        </p:nvSpPr>
        <p:spPr>
          <a:xfrm>
            <a:off x="750224" y="717263"/>
            <a:ext cx="3849072" cy="76944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r>
              <a:rPr lang="es-PE" sz="4400" b="1" i="0" u="none" strike="noStrike" cap="none" dirty="0">
                <a:solidFill>
                  <a:schemeClr val="dk1"/>
                </a:solidFill>
                <a:latin typeface="+mj-lt"/>
                <a:ea typeface="Calibri"/>
                <a:cs typeface="Calibri"/>
                <a:sym typeface="Calibri"/>
              </a:rPr>
              <a:t>TY! </a:t>
            </a:r>
            <a:endParaRPr sz="1400" b="0" i="0" u="none" strike="noStrike" cap="none" dirty="0">
              <a:solidFill>
                <a:srgbClr val="000000"/>
              </a:solidFill>
              <a:latin typeface="+mj-lt"/>
              <a:ea typeface="Arial"/>
              <a:cs typeface="Arial"/>
              <a:sym typeface="Arial"/>
            </a:endParaRPr>
          </a:p>
        </p:txBody>
      </p:sp>
      <p:pic>
        <p:nvPicPr>
          <p:cNvPr id="2050" name="Picture 2" descr="Machine Learning” Through “Memes” – Adventures of Hritik">
            <a:extLst>
              <a:ext uri="{FF2B5EF4-FFF2-40B4-BE49-F238E27FC236}">
                <a16:creationId xmlns:a16="http://schemas.microsoft.com/office/drawing/2014/main" id="{BAACB815-4D4F-ADB0-CB27-3CA41E8FC1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225" y="1648342"/>
            <a:ext cx="4599296" cy="22922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2">
          <a:extLst>
            <a:ext uri="{FF2B5EF4-FFF2-40B4-BE49-F238E27FC236}">
              <a16:creationId xmlns:a16="http://schemas.microsoft.com/office/drawing/2014/main" id="{164D5008-96AF-EE73-7EC5-2969ED27DB3F}"/>
            </a:ext>
          </a:extLst>
        </p:cNvPr>
        <p:cNvGrpSpPr/>
        <p:nvPr/>
      </p:nvGrpSpPr>
      <p:grpSpPr>
        <a:xfrm>
          <a:off x="0" y="0"/>
          <a:ext cx="0" cy="0"/>
          <a:chOff x="0" y="0"/>
          <a:chExt cx="0" cy="0"/>
        </a:xfrm>
      </p:grpSpPr>
      <p:sp>
        <p:nvSpPr>
          <p:cNvPr id="2" name="Google Shape;45;p6">
            <a:extLst>
              <a:ext uri="{FF2B5EF4-FFF2-40B4-BE49-F238E27FC236}">
                <a16:creationId xmlns:a16="http://schemas.microsoft.com/office/drawing/2014/main" id="{2D4F30E1-6C4A-D094-96FB-2973393608AB}"/>
              </a:ext>
            </a:extLst>
          </p:cNvPr>
          <p:cNvSpPr txBox="1"/>
          <p:nvPr/>
        </p:nvSpPr>
        <p:spPr>
          <a:xfrm>
            <a:off x="369202" y="199304"/>
            <a:ext cx="5390154" cy="25107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dirty="0">
                <a:solidFill>
                  <a:schemeClr val="tx1"/>
                </a:solidFill>
                <a:latin typeface="Calibri"/>
                <a:ea typeface="Calibri"/>
                <a:cs typeface="Calibri"/>
                <a:sym typeface="Calibri"/>
              </a:rPr>
              <a:t>Anomaly Detection in Brain MRI</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2013412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
          <a:extLst>
            <a:ext uri="{FF2B5EF4-FFF2-40B4-BE49-F238E27FC236}">
              <a16:creationId xmlns:a16="http://schemas.microsoft.com/office/drawing/2014/main" id="{DA292037-4932-E438-6AEE-12D57D927C1C}"/>
            </a:ext>
          </a:extLst>
        </p:cNvPr>
        <p:cNvGrpSpPr/>
        <p:nvPr/>
      </p:nvGrpSpPr>
      <p:grpSpPr>
        <a:xfrm>
          <a:off x="0" y="0"/>
          <a:ext cx="0" cy="0"/>
          <a:chOff x="0" y="0"/>
          <a:chExt cx="0" cy="0"/>
        </a:xfrm>
      </p:grpSpPr>
      <p:pic>
        <p:nvPicPr>
          <p:cNvPr id="1026" name="Picture 2" descr="Best Research Rabbit Alternatives and Competitors in 2024">
            <a:extLst>
              <a:ext uri="{FF2B5EF4-FFF2-40B4-BE49-F238E27FC236}">
                <a16:creationId xmlns:a16="http://schemas.microsoft.com/office/drawing/2014/main" id="{C3B4EBF5-22F7-1FD0-6061-8235D8693E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113" y="2480449"/>
            <a:ext cx="1413010" cy="141301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07E008C7-0A3F-6157-C102-CA0F6463B412}"/>
              </a:ext>
            </a:extLst>
          </p:cNvPr>
          <p:cNvGraphicFramePr>
            <a:graphicFrameLocks noGrp="1"/>
          </p:cNvGraphicFramePr>
          <p:nvPr/>
        </p:nvGraphicFramePr>
        <p:xfrm>
          <a:off x="7347152" y="747583"/>
          <a:ext cx="4713028" cy="5970417"/>
        </p:xfrm>
        <a:graphic>
          <a:graphicData uri="http://schemas.openxmlformats.org/drawingml/2006/table">
            <a:tbl>
              <a:tblPr firstRow="1" bandRow="1"/>
              <a:tblGrid>
                <a:gridCol w="1178257">
                  <a:extLst>
                    <a:ext uri="{9D8B030D-6E8A-4147-A177-3AD203B41FA5}">
                      <a16:colId xmlns:a16="http://schemas.microsoft.com/office/drawing/2014/main" val="4009980981"/>
                    </a:ext>
                  </a:extLst>
                </a:gridCol>
                <a:gridCol w="1329791">
                  <a:extLst>
                    <a:ext uri="{9D8B030D-6E8A-4147-A177-3AD203B41FA5}">
                      <a16:colId xmlns:a16="http://schemas.microsoft.com/office/drawing/2014/main" val="3379547356"/>
                    </a:ext>
                  </a:extLst>
                </a:gridCol>
                <a:gridCol w="1207911">
                  <a:extLst>
                    <a:ext uri="{9D8B030D-6E8A-4147-A177-3AD203B41FA5}">
                      <a16:colId xmlns:a16="http://schemas.microsoft.com/office/drawing/2014/main" val="3730388095"/>
                    </a:ext>
                  </a:extLst>
                </a:gridCol>
                <a:gridCol w="997069">
                  <a:extLst>
                    <a:ext uri="{9D8B030D-6E8A-4147-A177-3AD203B41FA5}">
                      <a16:colId xmlns:a16="http://schemas.microsoft.com/office/drawing/2014/main" val="316724662"/>
                    </a:ext>
                  </a:extLst>
                </a:gridCol>
              </a:tblGrid>
              <a:tr h="775352">
                <a:tc>
                  <a:txBody>
                    <a:bodyPr/>
                    <a:lstStyle/>
                    <a:p>
                      <a:r>
                        <a:rPr lang="es-PE" sz="900" b="0" dirty="0">
                          <a:solidFill>
                            <a:schemeClr val="tx1"/>
                          </a:solidFill>
                          <a:hlinkClick r:id="rId4"/>
                        </a:rPr>
                        <a:t>https://arxiv.org/pdf/2303.03758.pdf</a:t>
                      </a:r>
                      <a:endParaRPr lang="es-PE" sz="900" b="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dirty="0">
                          <a:solidFill>
                            <a:schemeClr val="tx1"/>
                          </a:solidFill>
                          <a:hlinkClick r:id="rId5"/>
                        </a:rPr>
                        <a:t>https://github.com/FinnBehrendt/patched-Diffusion-Models-UAD/tree/main</a:t>
                      </a:r>
                      <a:endParaRPr lang="es-PE"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PE"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PE"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0881224"/>
                  </a:ext>
                </a:extLst>
              </a:tr>
              <a:tr h="77535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PE" sz="900" b="0" i="0" u="none" strike="noStrike" kern="0" cap="none" spc="0" normalizeH="0" baseline="0" noProof="0" dirty="0">
                          <a:ln>
                            <a:noFill/>
                          </a:ln>
                          <a:solidFill>
                            <a:schemeClr val="tx1"/>
                          </a:solidFill>
                          <a:effectLst/>
                          <a:uLnTx/>
                          <a:uFillTx/>
                          <a:latin typeface="Calibri"/>
                          <a:cs typeface="Calibri"/>
                          <a:sym typeface="Arial"/>
                          <a:hlinkClick r:id="rId6">
                            <a:extLst>
                              <a:ext uri="{A12FA001-AC4F-418D-AE19-62706E023703}">
                                <ahyp:hlinkClr xmlns:ahyp="http://schemas.microsoft.com/office/drawing/2018/hyperlinkcolor" val="tx"/>
                              </a:ext>
                            </a:extLst>
                          </a:hlinkClick>
                        </a:rPr>
                        <a:t>https://link.springer.com/chapter/10.1007/978-3-031-33842-7_3</a:t>
                      </a:r>
                      <a:endParaRPr kumimoji="0" lang="es-PE" sz="900" b="0" i="0" u="none" strike="noStrike" kern="0" cap="none" spc="0" normalizeH="0" baseline="0" noProof="0" dirty="0">
                        <a:ln>
                          <a:noFill/>
                        </a:ln>
                        <a:solidFill>
                          <a:schemeClr val="tx1"/>
                        </a:solidFill>
                        <a:effectLst/>
                        <a:uLnTx/>
                        <a:uFillTx/>
                        <a:latin typeface="Calibri"/>
                        <a:cs typeface="Calibri"/>
                        <a:sym typeface="Aria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PE" sz="900" dirty="0">
                          <a:solidFill>
                            <a:schemeClr val="tx1"/>
                          </a:solidFill>
                          <a:hlinkClick r:id="rId7">
                            <a:extLst>
                              <a:ext uri="{A12FA001-AC4F-418D-AE19-62706E023703}">
                                <ahyp:hlinkClr xmlns:ahyp="http://schemas.microsoft.com/office/drawing/2018/hyperlinkcolor" val="tx"/>
                              </a:ext>
                            </a:extLst>
                          </a:hlinkClick>
                        </a:rPr>
                        <a:t>https://github.com/ahmedgh970/Transformers_Unsupervised_Anomaly_Segmentation/tree/main</a:t>
                      </a:r>
                      <a:endParaRPr lang="es-PE"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PE" sz="900" dirty="0">
                          <a:solidFill>
                            <a:schemeClr val="tx1"/>
                          </a:solidFill>
                          <a:hlinkClick r:id="rId8">
                            <a:extLst>
                              <a:ext uri="{A12FA001-AC4F-418D-AE19-62706E023703}">
                                <ahyp:hlinkClr xmlns:ahyp="http://schemas.microsoft.com/office/drawing/2018/hyperlinkcolor" val="tx"/>
                              </a:ext>
                            </a:extLst>
                          </a:hlinkClick>
                        </a:rPr>
                        <a:t>2207.02059.pdf (arxiv.org)</a:t>
                      </a:r>
                      <a:endParaRPr lang="es-PE"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PE"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90311087"/>
                  </a:ext>
                </a:extLst>
              </a:tr>
              <a:tr h="700685">
                <a:tc>
                  <a:txBody>
                    <a:bodyPr/>
                    <a:lstStyle/>
                    <a:p>
                      <a:r>
                        <a:rPr lang="es-PE" sz="900" dirty="0">
                          <a:solidFill>
                            <a:schemeClr val="tx1"/>
                          </a:solidFill>
                          <a:hlinkClick r:id="rId9">
                            <a:extLst>
                              <a:ext uri="{A12FA001-AC4F-418D-AE19-62706E023703}">
                                <ahyp:hlinkClr xmlns:ahyp="http://schemas.microsoft.com/office/drawing/2018/hyperlinkcolor" val="tx"/>
                              </a:ext>
                            </a:extLst>
                          </a:hlinkClick>
                        </a:rPr>
                        <a:t>https://proceedings.mlr.press/v172/kascenas22a.html</a:t>
                      </a:r>
                      <a:endParaRPr lang="es-PE" sz="900" dirty="0">
                        <a:solidFill>
                          <a:schemeClr val="tx1"/>
                        </a:solidFill>
                      </a:endParaRPr>
                    </a:p>
                    <a:p>
                      <a:endParaRPr lang="es-PE" sz="9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PE" sz="900" dirty="0">
                          <a:solidFill>
                            <a:schemeClr val="tx1"/>
                          </a:solidFill>
                          <a:hlinkClick r:id="rId10">
                            <a:extLst>
                              <a:ext uri="{A12FA001-AC4F-418D-AE19-62706E023703}">
                                <ahyp:hlinkClr xmlns:ahyp="http://schemas.microsoft.com/office/drawing/2018/hyperlinkcolor" val="tx"/>
                              </a:ext>
                            </a:extLst>
                          </a:hlinkClick>
                        </a:rPr>
                        <a:t>https://github.com/AntanasKascenas/DenoisingAE/tree/master</a:t>
                      </a:r>
                      <a:endParaRPr lang="es-PE"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PE"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PE"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255532"/>
                  </a:ext>
                </a:extLst>
              </a:tr>
              <a:tr h="700685">
                <a:tc>
                  <a:txBody>
                    <a:bodyPr/>
                    <a:lstStyle/>
                    <a:p>
                      <a:endParaRPr lang="es-PE" sz="90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PE" sz="9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PE"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PE"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86750466"/>
                  </a:ext>
                </a:extLst>
              </a:tr>
              <a:tr h="700685">
                <a:tc>
                  <a:txBody>
                    <a:bodyPr/>
                    <a:lstStyle/>
                    <a:p>
                      <a:r>
                        <a:rPr lang="es-PE" sz="900" dirty="0">
                          <a:solidFill>
                            <a:schemeClr val="tx1"/>
                          </a:solidFill>
                          <a:hlinkClick r:id="rId11"/>
                        </a:rPr>
                        <a:t>https://arxiv.org/pdf/2004.03271.pdf</a:t>
                      </a:r>
                      <a:endParaRPr lang="es-PE" sz="900" dirty="0">
                        <a:solidFill>
                          <a:schemeClr val="tx1"/>
                        </a:solidFill>
                      </a:endParaRPr>
                    </a:p>
                    <a:p>
                      <a:endParaRPr lang="es-PE" sz="9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PE" sz="900" dirty="0">
                          <a:solidFill>
                            <a:schemeClr val="tx1"/>
                          </a:solidFill>
                          <a:hlinkClick r:id="rId12"/>
                        </a:rPr>
                        <a:t>https://github.com/StefanDenn3r/Unsupervised_Anomaly_Detection_Brain_MRI</a:t>
                      </a:r>
                      <a:endParaRPr lang="es-PE"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a:solidFill>
                            <a:schemeClr val="tx1"/>
                          </a:solidFill>
                        </a:rPr>
                        <a:t>XXXXXXXXXXXXXXXXXXXXXXXXXXXXXXXXXXXXXXXXXXXXXXXXXXXXXXXXXXXXXXXXXXXX</a:t>
                      </a:r>
                      <a:endParaRPr lang="es-PE"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PE"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0459319"/>
                  </a:ext>
                </a:extLst>
              </a:tr>
              <a:tr h="700685">
                <a:tc>
                  <a:txBody>
                    <a:bodyPr/>
                    <a:lstStyle/>
                    <a:p>
                      <a:endParaRPr lang="es-PE" sz="90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PE" sz="9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PE"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PE"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4739661"/>
                  </a:ext>
                </a:extLst>
              </a:tr>
              <a:tr h="700685">
                <a:tc>
                  <a:txBody>
                    <a:bodyPr/>
                    <a:lstStyle/>
                    <a:p>
                      <a:endParaRPr lang="es-PE" sz="90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PE" sz="9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PE"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PE"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92863224"/>
                  </a:ext>
                </a:extLst>
              </a:tr>
              <a:tr h="700685">
                <a:tc>
                  <a:txBody>
                    <a:bodyPr/>
                    <a:lstStyle/>
                    <a:p>
                      <a:endParaRPr lang="es-PE" sz="9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PE"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PE"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PE"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08692214"/>
                  </a:ext>
                </a:extLst>
              </a:tr>
            </a:tbl>
          </a:graphicData>
        </a:graphic>
      </p:graphicFrame>
      <p:sp>
        <p:nvSpPr>
          <p:cNvPr id="3" name="CuadroTexto 43">
            <a:extLst>
              <a:ext uri="{FF2B5EF4-FFF2-40B4-BE49-F238E27FC236}">
                <a16:creationId xmlns:a16="http://schemas.microsoft.com/office/drawing/2014/main" id="{CA69A045-A979-36F4-43D9-0305DCF07B22}"/>
              </a:ext>
            </a:extLst>
          </p:cNvPr>
          <p:cNvSpPr txBox="1"/>
          <p:nvPr/>
        </p:nvSpPr>
        <p:spPr>
          <a:xfrm>
            <a:off x="131818" y="3893459"/>
            <a:ext cx="1621599" cy="523220"/>
          </a:xfrm>
          <a:prstGeom prst="rect">
            <a:avLst/>
          </a:prstGeom>
          <a:noFill/>
        </p:spPr>
        <p:txBody>
          <a:bodyPr wrap="square" rtlCol="0">
            <a:spAutoFit/>
          </a:bodyPr>
          <a:lstStyle/>
          <a:p>
            <a:pPr algn="ctr"/>
            <a:r>
              <a:rPr lang="en-US" dirty="0"/>
              <a:t>Research</a:t>
            </a:r>
          </a:p>
          <a:p>
            <a:pPr algn="ctr"/>
            <a:r>
              <a:rPr lang="en-US" dirty="0"/>
              <a:t>Rabbit</a:t>
            </a:r>
            <a:endParaRPr lang="es-PE" dirty="0"/>
          </a:p>
        </p:txBody>
      </p:sp>
      <p:sp>
        <p:nvSpPr>
          <p:cNvPr id="5" name="CuadroTexto 43">
            <a:extLst>
              <a:ext uri="{FF2B5EF4-FFF2-40B4-BE49-F238E27FC236}">
                <a16:creationId xmlns:a16="http://schemas.microsoft.com/office/drawing/2014/main" id="{BBF8902A-137A-675B-C722-BB715EEC5A30}"/>
              </a:ext>
            </a:extLst>
          </p:cNvPr>
          <p:cNvSpPr txBox="1"/>
          <p:nvPr/>
        </p:nvSpPr>
        <p:spPr>
          <a:xfrm>
            <a:off x="7493346" y="347138"/>
            <a:ext cx="983750" cy="307777"/>
          </a:xfrm>
          <a:prstGeom prst="rect">
            <a:avLst/>
          </a:prstGeom>
          <a:noFill/>
        </p:spPr>
        <p:txBody>
          <a:bodyPr wrap="square" rtlCol="0">
            <a:spAutoFit/>
          </a:bodyPr>
          <a:lstStyle/>
          <a:p>
            <a:pPr algn="ctr"/>
            <a:r>
              <a:rPr lang="en-US" dirty="0"/>
              <a:t>Paper</a:t>
            </a:r>
            <a:endParaRPr lang="es-PE" dirty="0"/>
          </a:p>
        </p:txBody>
      </p:sp>
      <p:sp>
        <p:nvSpPr>
          <p:cNvPr id="8" name="CuadroTexto 43">
            <a:extLst>
              <a:ext uri="{FF2B5EF4-FFF2-40B4-BE49-F238E27FC236}">
                <a16:creationId xmlns:a16="http://schemas.microsoft.com/office/drawing/2014/main" id="{239DC71E-FA86-A9B1-452D-F250571380FA}"/>
              </a:ext>
            </a:extLst>
          </p:cNvPr>
          <p:cNvSpPr txBox="1"/>
          <p:nvPr/>
        </p:nvSpPr>
        <p:spPr>
          <a:xfrm>
            <a:off x="8672248" y="347137"/>
            <a:ext cx="983750" cy="307777"/>
          </a:xfrm>
          <a:prstGeom prst="rect">
            <a:avLst/>
          </a:prstGeom>
          <a:noFill/>
        </p:spPr>
        <p:txBody>
          <a:bodyPr wrap="square" rtlCol="0">
            <a:spAutoFit/>
          </a:bodyPr>
          <a:lstStyle/>
          <a:p>
            <a:pPr algn="ctr"/>
            <a:r>
              <a:rPr lang="en-US" dirty="0"/>
              <a:t>GitHub</a:t>
            </a:r>
            <a:endParaRPr lang="es-PE" dirty="0"/>
          </a:p>
        </p:txBody>
      </p:sp>
      <p:sp>
        <p:nvSpPr>
          <p:cNvPr id="9" name="CuadroTexto 43">
            <a:extLst>
              <a:ext uri="{FF2B5EF4-FFF2-40B4-BE49-F238E27FC236}">
                <a16:creationId xmlns:a16="http://schemas.microsoft.com/office/drawing/2014/main" id="{2EF9CB9B-6AB0-F2E1-E22B-5896AF50CC2F}"/>
              </a:ext>
            </a:extLst>
          </p:cNvPr>
          <p:cNvSpPr txBox="1"/>
          <p:nvPr/>
        </p:nvSpPr>
        <p:spPr>
          <a:xfrm>
            <a:off x="9780589" y="373724"/>
            <a:ext cx="983750" cy="307777"/>
          </a:xfrm>
          <a:prstGeom prst="rect">
            <a:avLst/>
          </a:prstGeom>
          <a:noFill/>
        </p:spPr>
        <p:txBody>
          <a:bodyPr wrap="square" rtlCol="0">
            <a:spAutoFit/>
          </a:bodyPr>
          <a:lstStyle/>
          <a:p>
            <a:pPr algn="ctr"/>
            <a:r>
              <a:rPr lang="en-US" dirty="0" err="1"/>
              <a:t>Implem</a:t>
            </a:r>
            <a:r>
              <a:rPr lang="en-US" dirty="0"/>
              <a:t>.</a:t>
            </a:r>
            <a:endParaRPr lang="es-PE" dirty="0"/>
          </a:p>
        </p:txBody>
      </p:sp>
      <p:pic>
        <p:nvPicPr>
          <p:cNvPr id="1028" name="Picture 4" descr="Marca De Verificación La - Gráficos vectoriales gratis en Pixabay - Pixabay">
            <a:extLst>
              <a:ext uri="{FF2B5EF4-FFF2-40B4-BE49-F238E27FC236}">
                <a16:creationId xmlns:a16="http://schemas.microsoft.com/office/drawing/2014/main" id="{BFA9441E-9418-A237-A68D-FD397FF95A9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14512" y="720998"/>
            <a:ext cx="541427" cy="53122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Marca De Verificación La - Gráficos vectoriales gratis en Pixabay - Pixabay">
            <a:extLst>
              <a:ext uri="{FF2B5EF4-FFF2-40B4-BE49-F238E27FC236}">
                <a16:creationId xmlns:a16="http://schemas.microsoft.com/office/drawing/2014/main" id="{1F02786C-78B7-7CEE-96AF-950277FE96F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14513" y="1410189"/>
            <a:ext cx="541427" cy="5312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B5CF943C-8A9F-5CA7-635B-DC10F96E6107}"/>
              </a:ext>
            </a:extLst>
          </p:cNvPr>
          <p:cNvPicPr>
            <a:picLocks noChangeAspect="1"/>
          </p:cNvPicPr>
          <p:nvPr/>
        </p:nvPicPr>
        <p:blipFill>
          <a:blip r:embed="rId14"/>
          <a:stretch>
            <a:fillRect/>
          </a:stretch>
        </p:blipFill>
        <p:spPr>
          <a:xfrm>
            <a:off x="1857712" y="751758"/>
            <a:ext cx="5385146" cy="5754813"/>
          </a:xfrm>
          <a:prstGeom prst="rect">
            <a:avLst/>
          </a:prstGeom>
        </p:spPr>
      </p:pic>
      <p:sp>
        <p:nvSpPr>
          <p:cNvPr id="16" name="CuadroTexto 43">
            <a:extLst>
              <a:ext uri="{FF2B5EF4-FFF2-40B4-BE49-F238E27FC236}">
                <a16:creationId xmlns:a16="http://schemas.microsoft.com/office/drawing/2014/main" id="{94867D15-6280-AF67-9CE8-EA6F3368686D}"/>
              </a:ext>
            </a:extLst>
          </p:cNvPr>
          <p:cNvSpPr txBox="1"/>
          <p:nvPr/>
        </p:nvSpPr>
        <p:spPr>
          <a:xfrm>
            <a:off x="10888930" y="373724"/>
            <a:ext cx="1297947" cy="307777"/>
          </a:xfrm>
          <a:prstGeom prst="rect">
            <a:avLst/>
          </a:prstGeom>
          <a:noFill/>
        </p:spPr>
        <p:txBody>
          <a:bodyPr wrap="square" rtlCol="0">
            <a:spAutoFit/>
          </a:bodyPr>
          <a:lstStyle/>
          <a:p>
            <a:pPr algn="ctr"/>
            <a:r>
              <a:rPr lang="en-US" dirty="0"/>
              <a:t>Conference/</a:t>
            </a:r>
            <a:endParaRPr lang="es-PE" dirty="0"/>
          </a:p>
        </p:txBody>
      </p:sp>
      <p:pic>
        <p:nvPicPr>
          <p:cNvPr id="17" name="Picture 4" descr="Marca De Verificación La - Gráficos vectoriales gratis en Pixabay - Pixabay">
            <a:extLst>
              <a:ext uri="{FF2B5EF4-FFF2-40B4-BE49-F238E27FC236}">
                <a16:creationId xmlns:a16="http://schemas.microsoft.com/office/drawing/2014/main" id="{D9CB0EEF-FE62-96D6-CDA4-EDB0FEB37CC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893411" y="751758"/>
            <a:ext cx="541427" cy="5312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Marca De Verificación La - Gráficos vectoriales gratis en Pixabay - Pixabay">
            <a:extLst>
              <a:ext uri="{FF2B5EF4-FFF2-40B4-BE49-F238E27FC236}">
                <a16:creationId xmlns:a16="http://schemas.microsoft.com/office/drawing/2014/main" id="{EBC4B9B4-C0C9-4A75-E39A-7F00BC67285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893411" y="1408061"/>
            <a:ext cx="541427" cy="53122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Marca De Verificación La - Gráficos vectoriales gratis en Pixabay - Pixabay">
            <a:extLst>
              <a:ext uri="{FF2B5EF4-FFF2-40B4-BE49-F238E27FC236}">
                <a16:creationId xmlns:a16="http://schemas.microsoft.com/office/drawing/2014/main" id="{AEF14123-F097-11D2-9DF4-20A743E0A43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14511" y="2173447"/>
            <a:ext cx="541427" cy="53122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Marca De Verificación La - Gráficos vectoriales gratis en Pixabay - Pixabay">
            <a:extLst>
              <a:ext uri="{FF2B5EF4-FFF2-40B4-BE49-F238E27FC236}">
                <a16:creationId xmlns:a16="http://schemas.microsoft.com/office/drawing/2014/main" id="{8ED5A879-5055-DC12-3CFC-50556AE46D4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893410" y="2171319"/>
            <a:ext cx="541427" cy="53122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Marca De Verificación La - Gráficos vectoriales gratis en Pixabay - Pixabay">
            <a:extLst>
              <a:ext uri="{FF2B5EF4-FFF2-40B4-BE49-F238E27FC236}">
                <a16:creationId xmlns:a16="http://schemas.microsoft.com/office/drawing/2014/main" id="{7FBE98A0-77EA-B063-E431-F23A7781F8A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14510" y="2910900"/>
            <a:ext cx="541427" cy="53122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Marca De Verificación La - Gráficos vectoriales gratis en Pixabay - Pixabay">
            <a:extLst>
              <a:ext uri="{FF2B5EF4-FFF2-40B4-BE49-F238E27FC236}">
                <a16:creationId xmlns:a16="http://schemas.microsoft.com/office/drawing/2014/main" id="{29557D36-3427-D5B0-9F10-79A9CA09775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79571" y="3442120"/>
            <a:ext cx="541427" cy="53122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Marca De Verificación La - Gráficos vectoriales gratis en Pixabay - Pixabay">
            <a:extLst>
              <a:ext uri="{FF2B5EF4-FFF2-40B4-BE49-F238E27FC236}">
                <a16:creationId xmlns:a16="http://schemas.microsoft.com/office/drawing/2014/main" id="{5FE8DC6B-3D3B-4004-0817-65EA79EC3F1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14508" y="5741731"/>
            <a:ext cx="541427" cy="531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6396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
          <a:extLst>
            <a:ext uri="{FF2B5EF4-FFF2-40B4-BE49-F238E27FC236}">
              <a16:creationId xmlns:a16="http://schemas.microsoft.com/office/drawing/2014/main" id="{C5BA9C17-A598-5A6B-49D5-4E7C253A0A10}"/>
            </a:ext>
          </a:extLst>
        </p:cNvPr>
        <p:cNvGrpSpPr/>
        <p:nvPr/>
      </p:nvGrpSpPr>
      <p:grpSpPr>
        <a:xfrm>
          <a:off x="0" y="0"/>
          <a:ext cx="0" cy="0"/>
          <a:chOff x="0" y="0"/>
          <a:chExt cx="0" cy="0"/>
        </a:xfrm>
      </p:grpSpPr>
      <p:sp>
        <p:nvSpPr>
          <p:cNvPr id="45" name="Google Shape;45;p6">
            <a:extLst>
              <a:ext uri="{FF2B5EF4-FFF2-40B4-BE49-F238E27FC236}">
                <a16:creationId xmlns:a16="http://schemas.microsoft.com/office/drawing/2014/main" id="{DC0342EE-BC57-1BCF-B31C-0E2B1A8EC426}"/>
              </a:ext>
            </a:extLst>
          </p:cNvPr>
          <p:cNvSpPr txBox="1"/>
          <p:nvPr/>
        </p:nvSpPr>
        <p:spPr>
          <a:xfrm>
            <a:off x="369202" y="199304"/>
            <a:ext cx="5390154" cy="25107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tx1"/>
                </a:solidFill>
                <a:latin typeface="Calibri"/>
                <a:ea typeface="Calibri"/>
                <a:cs typeface="Calibri"/>
                <a:sym typeface="Calibri"/>
              </a:rPr>
              <a:t>Anomaly Detection in Brain MRI</a:t>
            </a:r>
            <a:endParaRPr lang="en-US" sz="1400" b="0" i="0" u="none" strike="noStrike" cap="none" dirty="0">
              <a:solidFill>
                <a:srgbClr val="000000"/>
              </a:solidFill>
              <a:latin typeface="Arial"/>
              <a:ea typeface="Arial"/>
              <a:cs typeface="Arial"/>
              <a:sym typeface="Arial"/>
            </a:endParaRPr>
          </a:p>
        </p:txBody>
      </p:sp>
      <p:sp>
        <p:nvSpPr>
          <p:cNvPr id="46" name="Google Shape;46;p6">
            <a:extLst>
              <a:ext uri="{FF2B5EF4-FFF2-40B4-BE49-F238E27FC236}">
                <a16:creationId xmlns:a16="http://schemas.microsoft.com/office/drawing/2014/main" id="{F925D43C-1D57-F709-6D7A-81F1381F7A62}"/>
              </a:ext>
            </a:extLst>
          </p:cNvPr>
          <p:cNvSpPr txBox="1"/>
          <p:nvPr/>
        </p:nvSpPr>
        <p:spPr>
          <a:xfrm>
            <a:off x="6469753" y="199304"/>
            <a:ext cx="5390154" cy="251072"/>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endParaRPr sz="1400" b="0" i="0" u="none" strike="noStrike" cap="none" dirty="0">
              <a:solidFill>
                <a:srgbClr val="000000"/>
              </a:solidFill>
              <a:latin typeface="Arial"/>
              <a:ea typeface="Arial"/>
              <a:cs typeface="Arial"/>
              <a:sym typeface="Arial"/>
            </a:endParaRPr>
          </a:p>
        </p:txBody>
      </p:sp>
      <p:pic>
        <p:nvPicPr>
          <p:cNvPr id="2050" name="Picture 2" descr="Supervised and unsupervised machine learning. a Schematic... | Download  Scientific Diagram">
            <a:extLst>
              <a:ext uri="{FF2B5EF4-FFF2-40B4-BE49-F238E27FC236}">
                <a16:creationId xmlns:a16="http://schemas.microsoft.com/office/drawing/2014/main" id="{469A7CBD-1DC4-F084-3028-EA3FA823C0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2277" y="488094"/>
            <a:ext cx="5834157" cy="5881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821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5" name="Google Shape;55;p7"/>
          <p:cNvSpPr txBox="1"/>
          <p:nvPr/>
        </p:nvSpPr>
        <p:spPr>
          <a:xfrm>
            <a:off x="6469753" y="199304"/>
            <a:ext cx="5390154" cy="251072"/>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endParaRPr sz="1400" b="0" i="0" u="none" strike="noStrike" cap="none" dirty="0">
              <a:solidFill>
                <a:srgbClr val="000000"/>
              </a:solidFill>
              <a:latin typeface="Arial"/>
              <a:ea typeface="Arial"/>
              <a:cs typeface="Arial"/>
              <a:sym typeface="Arial"/>
            </a:endParaRPr>
          </a:p>
        </p:txBody>
      </p:sp>
      <p:sp>
        <p:nvSpPr>
          <p:cNvPr id="56" name="Google Shape;56;p7"/>
          <p:cNvSpPr txBox="1"/>
          <p:nvPr/>
        </p:nvSpPr>
        <p:spPr>
          <a:xfrm>
            <a:off x="816354" y="1894869"/>
            <a:ext cx="3452298" cy="3742205"/>
          </a:xfrm>
          <a:prstGeom prst="rect">
            <a:avLst/>
          </a:prstGeom>
          <a:noFill/>
          <a:ln>
            <a:noFill/>
          </a:ln>
        </p:spPr>
        <p:txBody>
          <a:bodyPr spcFirstLastPara="1" wrap="square" lIns="91425" tIns="45700" rIns="91425" bIns="45700" anchor="t" anchorCtr="0">
            <a:noAutofit/>
          </a:bodyPr>
          <a:lstStyle/>
          <a:p>
            <a:pPr algn="just">
              <a:lnSpc>
                <a:spcPct val="90000"/>
              </a:lnSpc>
              <a:spcBef>
                <a:spcPts val="1000"/>
              </a:spcBef>
              <a:buClr>
                <a:schemeClr val="dk1"/>
              </a:buClr>
              <a:buSzPts val="1800"/>
            </a:pPr>
            <a:r>
              <a:rPr lang="es-MX" b="1" dirty="0">
                <a:solidFill>
                  <a:schemeClr val="dk1"/>
                </a:solidFill>
                <a:latin typeface="+mj-lt"/>
                <a:ea typeface="Calibri"/>
                <a:cs typeface="Calibri"/>
                <a:sym typeface="Calibri"/>
              </a:rPr>
              <a:t>Neural </a:t>
            </a:r>
            <a:r>
              <a:rPr lang="es-MX" b="1" dirty="0" err="1">
                <a:solidFill>
                  <a:schemeClr val="dk1"/>
                </a:solidFill>
                <a:latin typeface="+mj-lt"/>
                <a:ea typeface="Calibri"/>
                <a:cs typeface="Calibri"/>
                <a:sym typeface="Calibri"/>
              </a:rPr>
              <a:t>network</a:t>
            </a:r>
            <a:r>
              <a:rPr lang="es-MX" b="1" dirty="0">
                <a:solidFill>
                  <a:schemeClr val="dk1"/>
                </a:solidFill>
                <a:latin typeface="+mj-lt"/>
                <a:ea typeface="Calibri"/>
                <a:cs typeface="Calibri"/>
                <a:sym typeface="Calibri"/>
              </a:rPr>
              <a:t> </a:t>
            </a:r>
            <a:r>
              <a:rPr lang="es-MX" b="1" dirty="0" err="1">
                <a:solidFill>
                  <a:schemeClr val="dk1"/>
                </a:solidFill>
                <a:latin typeface="+mj-lt"/>
                <a:ea typeface="Calibri"/>
                <a:cs typeface="Calibri"/>
                <a:sym typeface="Calibri"/>
              </a:rPr>
              <a:t>basic</a:t>
            </a:r>
            <a:r>
              <a:rPr lang="es-MX" b="1" dirty="0">
                <a:solidFill>
                  <a:schemeClr val="dk1"/>
                </a:solidFill>
                <a:latin typeface="+mj-lt"/>
                <a:ea typeface="Calibri"/>
                <a:cs typeface="Calibri"/>
                <a:sym typeface="Calibri"/>
              </a:rPr>
              <a:t> </a:t>
            </a:r>
            <a:r>
              <a:rPr lang="es-MX" b="1" dirty="0" err="1">
                <a:solidFill>
                  <a:schemeClr val="dk1"/>
                </a:solidFill>
                <a:latin typeface="+mj-lt"/>
                <a:ea typeface="Calibri"/>
                <a:cs typeface="Calibri"/>
                <a:sym typeface="Calibri"/>
              </a:rPr>
              <a:t>concepts</a:t>
            </a:r>
            <a:endParaRPr lang="es-MX" b="1" dirty="0">
              <a:solidFill>
                <a:schemeClr val="dk1"/>
              </a:solidFill>
              <a:latin typeface="+mj-lt"/>
              <a:ea typeface="Calibri"/>
              <a:cs typeface="Calibri"/>
              <a:sym typeface="Calibri"/>
            </a:endParaRPr>
          </a:p>
          <a:p>
            <a:pPr marL="285750" indent="-285750" algn="just">
              <a:lnSpc>
                <a:spcPct val="90000"/>
              </a:lnSpc>
              <a:spcBef>
                <a:spcPts val="1000"/>
              </a:spcBef>
              <a:buClr>
                <a:schemeClr val="dk1"/>
              </a:buClr>
              <a:buSzPts val="1800"/>
              <a:buFont typeface="Arial" panose="020B0604020202020204" pitchFamily="34" charset="0"/>
              <a:buChar char="•"/>
            </a:pPr>
            <a:r>
              <a:rPr lang="es-MX" dirty="0">
                <a:solidFill>
                  <a:schemeClr val="dk1"/>
                </a:solidFill>
                <a:latin typeface="+mj-lt"/>
                <a:ea typeface="Calibri"/>
                <a:cs typeface="Calibri"/>
                <a:sym typeface="Calibri"/>
              </a:rPr>
              <a:t>Linear </a:t>
            </a:r>
            <a:r>
              <a:rPr lang="es-MX" dirty="0" err="1">
                <a:solidFill>
                  <a:schemeClr val="dk1"/>
                </a:solidFill>
                <a:latin typeface="+mj-lt"/>
                <a:ea typeface="Calibri"/>
                <a:cs typeface="Calibri"/>
                <a:sym typeface="Calibri"/>
              </a:rPr>
              <a:t>Regression</a:t>
            </a:r>
            <a:r>
              <a:rPr lang="es-MX" dirty="0">
                <a:solidFill>
                  <a:schemeClr val="dk1"/>
                </a:solidFill>
                <a:latin typeface="+mj-lt"/>
                <a:ea typeface="Calibri"/>
                <a:cs typeface="Calibri"/>
                <a:sym typeface="Calibri"/>
              </a:rPr>
              <a:t> </a:t>
            </a:r>
            <a:r>
              <a:rPr lang="en-US" dirty="0">
                <a:solidFill>
                  <a:schemeClr val="dk1"/>
                </a:solidFill>
                <a:latin typeface="+mj-lt"/>
                <a:ea typeface="Calibri"/>
                <a:cs typeface="Calibri"/>
                <a:sym typeface="Calibri"/>
              </a:rPr>
              <a:t>(</a:t>
            </a:r>
            <a:r>
              <a:rPr lang="es-MX" dirty="0" err="1">
                <a:solidFill>
                  <a:schemeClr val="dk1"/>
                </a:solidFill>
                <a:latin typeface="+mj-lt"/>
                <a:ea typeface="Calibri"/>
                <a:cs typeface="Calibri"/>
                <a:sym typeface="Calibri"/>
              </a:rPr>
              <a:t>p</a:t>
            </a:r>
            <a:r>
              <a:rPr lang="es-MX" b="0" i="0" u="none" strike="noStrike" cap="none" dirty="0" err="1">
                <a:solidFill>
                  <a:schemeClr val="dk1"/>
                </a:solidFill>
                <a:latin typeface="+mj-lt"/>
                <a:ea typeface="Calibri"/>
                <a:cs typeface="Calibri"/>
                <a:sym typeface="Calibri"/>
              </a:rPr>
              <a:t>erceptron</a:t>
            </a:r>
            <a:r>
              <a:rPr lang="es-MX" b="0" i="0" u="none" strike="noStrike" cap="none" dirty="0">
                <a:solidFill>
                  <a:schemeClr val="dk1"/>
                </a:solidFill>
                <a:latin typeface="+mj-lt"/>
                <a:ea typeface="Calibri"/>
                <a:cs typeface="Calibri"/>
                <a:sym typeface="Calibri"/>
              </a:rPr>
              <a:t>)</a:t>
            </a:r>
          </a:p>
          <a:p>
            <a:pPr marL="285750" indent="-285750" algn="just">
              <a:lnSpc>
                <a:spcPct val="90000"/>
              </a:lnSpc>
              <a:spcBef>
                <a:spcPts val="1000"/>
              </a:spcBef>
              <a:buClr>
                <a:schemeClr val="dk1"/>
              </a:buClr>
              <a:buSzPts val="1800"/>
              <a:buFont typeface="Arial" panose="020B0604020202020204" pitchFamily="34" charset="0"/>
              <a:buChar char="•"/>
            </a:pPr>
            <a:r>
              <a:rPr lang="es-MX" dirty="0">
                <a:solidFill>
                  <a:schemeClr val="dk1"/>
                </a:solidFill>
                <a:latin typeface="+mj-lt"/>
                <a:ea typeface="Calibri"/>
                <a:cs typeface="Calibri"/>
                <a:sym typeface="Calibri"/>
              </a:rPr>
              <a:t>Forward/</a:t>
            </a:r>
            <a:r>
              <a:rPr lang="es-MX" b="0" i="0" u="none" strike="noStrike" cap="none" dirty="0">
                <a:solidFill>
                  <a:schemeClr val="dk1"/>
                </a:solidFill>
                <a:latin typeface="+mj-lt"/>
                <a:ea typeface="Calibri"/>
                <a:cs typeface="Calibri"/>
                <a:sym typeface="Calibri"/>
              </a:rPr>
              <a:t> Back</a:t>
            </a:r>
            <a:r>
              <a:rPr lang="es-MX" dirty="0">
                <a:solidFill>
                  <a:schemeClr val="dk1"/>
                </a:solidFill>
                <a:latin typeface="+mj-lt"/>
                <a:ea typeface="Calibri"/>
                <a:cs typeface="Calibri"/>
                <a:sym typeface="Calibri"/>
              </a:rPr>
              <a:t> </a:t>
            </a:r>
            <a:r>
              <a:rPr lang="es-MX" dirty="0" err="1">
                <a:solidFill>
                  <a:schemeClr val="dk1"/>
                </a:solidFill>
                <a:latin typeface="+mj-lt"/>
                <a:ea typeface="Calibri"/>
                <a:cs typeface="Calibri"/>
                <a:sym typeface="Calibri"/>
              </a:rPr>
              <a:t>Propagation</a:t>
            </a:r>
            <a:endParaRPr lang="es-MX" dirty="0">
              <a:solidFill>
                <a:schemeClr val="dk1"/>
              </a:solidFill>
              <a:latin typeface="+mj-lt"/>
              <a:ea typeface="Calibri"/>
              <a:cs typeface="Calibri"/>
              <a:sym typeface="Calibri"/>
            </a:endParaRPr>
          </a:p>
          <a:p>
            <a:pPr algn="just">
              <a:lnSpc>
                <a:spcPct val="90000"/>
              </a:lnSpc>
              <a:spcBef>
                <a:spcPts val="1000"/>
              </a:spcBef>
              <a:buClr>
                <a:schemeClr val="dk1"/>
              </a:buClr>
              <a:buSzPts val="1800"/>
            </a:pPr>
            <a:endParaRPr lang="es-MX" dirty="0">
              <a:solidFill>
                <a:schemeClr val="dk1"/>
              </a:solidFill>
              <a:latin typeface="+mj-lt"/>
              <a:ea typeface="Calibri"/>
              <a:cs typeface="Calibri"/>
              <a:sym typeface="Calibri"/>
            </a:endParaRPr>
          </a:p>
          <a:p>
            <a:pPr algn="just">
              <a:lnSpc>
                <a:spcPct val="90000"/>
              </a:lnSpc>
              <a:spcBef>
                <a:spcPts val="1000"/>
              </a:spcBef>
              <a:buClr>
                <a:schemeClr val="dk1"/>
              </a:buClr>
              <a:buSzPts val="1800"/>
            </a:pPr>
            <a:r>
              <a:rPr lang="es-MX" b="1" dirty="0">
                <a:solidFill>
                  <a:schemeClr val="dk1"/>
                </a:solidFill>
                <a:latin typeface="+mj-lt"/>
                <a:ea typeface="Calibri"/>
                <a:cs typeface="Calibri"/>
                <a:sym typeface="Calibri"/>
              </a:rPr>
              <a:t>Deep </a:t>
            </a:r>
            <a:r>
              <a:rPr lang="es-MX" b="1" dirty="0" err="1">
                <a:solidFill>
                  <a:schemeClr val="dk1"/>
                </a:solidFill>
                <a:latin typeface="+mj-lt"/>
                <a:ea typeface="Calibri"/>
                <a:cs typeface="Calibri"/>
                <a:sym typeface="Calibri"/>
              </a:rPr>
              <a:t>Learning</a:t>
            </a:r>
            <a:r>
              <a:rPr lang="es-MX" b="1" dirty="0">
                <a:solidFill>
                  <a:schemeClr val="dk1"/>
                </a:solidFill>
                <a:latin typeface="+mj-lt"/>
                <a:ea typeface="Calibri"/>
                <a:cs typeface="Calibri"/>
                <a:sym typeface="Calibri"/>
              </a:rPr>
              <a:t> </a:t>
            </a:r>
            <a:r>
              <a:rPr lang="es-MX" b="1" dirty="0" err="1">
                <a:solidFill>
                  <a:schemeClr val="dk1"/>
                </a:solidFill>
                <a:latin typeface="+mj-lt"/>
                <a:ea typeface="Calibri"/>
                <a:cs typeface="Calibri"/>
                <a:sym typeface="Calibri"/>
              </a:rPr>
              <a:t>Architectures</a:t>
            </a:r>
            <a:endParaRPr lang="es-MX" b="1" dirty="0">
              <a:solidFill>
                <a:schemeClr val="dk1"/>
              </a:solidFill>
              <a:latin typeface="+mj-lt"/>
              <a:ea typeface="Calibri"/>
              <a:cs typeface="Calibri"/>
              <a:sym typeface="Calibri"/>
            </a:endParaRPr>
          </a:p>
          <a:p>
            <a:pPr marL="285750" indent="-285750" algn="just">
              <a:lnSpc>
                <a:spcPct val="90000"/>
              </a:lnSpc>
              <a:spcBef>
                <a:spcPts val="1000"/>
              </a:spcBef>
              <a:buClr>
                <a:schemeClr val="dk1"/>
              </a:buClr>
              <a:buSzPts val="1800"/>
              <a:buFont typeface="Arial" panose="020B0604020202020204" pitchFamily="34" charset="0"/>
              <a:buChar char="•"/>
            </a:pPr>
            <a:r>
              <a:rPr lang="es-MX" dirty="0" err="1">
                <a:solidFill>
                  <a:schemeClr val="dk1"/>
                </a:solidFill>
                <a:latin typeface="+mj-lt"/>
                <a:ea typeface="Calibri"/>
                <a:cs typeface="Calibri"/>
                <a:sym typeface="Calibri"/>
              </a:rPr>
              <a:t>Autoencoders</a:t>
            </a:r>
            <a:endParaRPr lang="es-MX" dirty="0">
              <a:solidFill>
                <a:schemeClr val="dk1"/>
              </a:solidFill>
              <a:latin typeface="+mj-lt"/>
              <a:ea typeface="Calibri"/>
              <a:cs typeface="Calibri"/>
              <a:sym typeface="Calibri"/>
            </a:endParaRPr>
          </a:p>
          <a:p>
            <a:pPr marL="285750" indent="-285750" algn="just">
              <a:lnSpc>
                <a:spcPct val="90000"/>
              </a:lnSpc>
              <a:spcBef>
                <a:spcPts val="1000"/>
              </a:spcBef>
              <a:buClr>
                <a:schemeClr val="dk1"/>
              </a:buClr>
              <a:buSzPts val="1800"/>
              <a:buFont typeface="Arial" panose="020B0604020202020204" pitchFamily="34" charset="0"/>
              <a:buChar char="•"/>
            </a:pPr>
            <a:r>
              <a:rPr lang="es-MX" b="0" i="0" u="none" strike="noStrike" cap="none" dirty="0" err="1">
                <a:solidFill>
                  <a:schemeClr val="dk1"/>
                </a:solidFill>
                <a:latin typeface="+mj-lt"/>
                <a:ea typeface="Calibri"/>
                <a:cs typeface="Calibri"/>
                <a:sym typeface="Calibri"/>
              </a:rPr>
              <a:t>Convolutional</a:t>
            </a:r>
            <a:r>
              <a:rPr lang="es-MX" b="0" i="0" u="none" strike="noStrike" cap="none" dirty="0">
                <a:solidFill>
                  <a:schemeClr val="dk1"/>
                </a:solidFill>
                <a:latin typeface="+mj-lt"/>
                <a:ea typeface="Calibri"/>
                <a:cs typeface="Calibri"/>
                <a:sym typeface="Calibri"/>
              </a:rPr>
              <a:t> Neural Networks</a:t>
            </a:r>
          </a:p>
          <a:p>
            <a:pPr algn="just">
              <a:lnSpc>
                <a:spcPct val="90000"/>
              </a:lnSpc>
              <a:spcBef>
                <a:spcPts val="1000"/>
              </a:spcBef>
              <a:buClr>
                <a:schemeClr val="dk1"/>
              </a:buClr>
              <a:buSzPts val="1800"/>
            </a:pPr>
            <a:endParaRPr lang="es-MX" dirty="0">
              <a:solidFill>
                <a:schemeClr val="dk1"/>
              </a:solidFill>
              <a:latin typeface="+mj-lt"/>
              <a:ea typeface="Calibri"/>
              <a:cs typeface="Calibri"/>
              <a:sym typeface="Calibri"/>
            </a:endParaRPr>
          </a:p>
          <a:p>
            <a:pPr algn="just">
              <a:lnSpc>
                <a:spcPct val="90000"/>
              </a:lnSpc>
              <a:spcBef>
                <a:spcPts val="1000"/>
              </a:spcBef>
              <a:buClr>
                <a:schemeClr val="dk1"/>
              </a:buClr>
              <a:buSzPts val="1800"/>
            </a:pPr>
            <a:r>
              <a:rPr lang="es-MX" b="1" i="0" u="none" strike="noStrike" cap="none" dirty="0">
                <a:solidFill>
                  <a:schemeClr val="dk1"/>
                </a:solidFill>
                <a:latin typeface="+mj-lt"/>
                <a:ea typeface="Calibri"/>
                <a:cs typeface="Calibri"/>
                <a:sym typeface="Calibri"/>
              </a:rPr>
              <a:t>CNN</a:t>
            </a:r>
          </a:p>
          <a:p>
            <a:pPr marL="285750" indent="-285750" algn="just">
              <a:lnSpc>
                <a:spcPct val="90000"/>
              </a:lnSpc>
              <a:spcBef>
                <a:spcPts val="1000"/>
              </a:spcBef>
              <a:buClr>
                <a:schemeClr val="dk1"/>
              </a:buClr>
              <a:buSzPts val="1800"/>
              <a:buFont typeface="Arial" panose="020B0604020202020204" pitchFamily="34" charset="0"/>
              <a:buChar char="•"/>
            </a:pPr>
            <a:r>
              <a:rPr lang="es-MX" b="0" i="0" u="none" strike="noStrike" cap="none" dirty="0" err="1">
                <a:solidFill>
                  <a:schemeClr val="dk1"/>
                </a:solidFill>
                <a:latin typeface="+mj-lt"/>
                <a:ea typeface="Calibri"/>
                <a:cs typeface="Calibri"/>
                <a:sym typeface="Calibri"/>
              </a:rPr>
              <a:t>Convolution</a:t>
            </a:r>
            <a:r>
              <a:rPr lang="es-MX" b="0" i="0" u="none" strike="noStrike" cap="none" dirty="0">
                <a:solidFill>
                  <a:schemeClr val="dk1"/>
                </a:solidFill>
                <a:latin typeface="+mj-lt"/>
                <a:ea typeface="Calibri"/>
                <a:cs typeface="Calibri"/>
                <a:sym typeface="Calibri"/>
              </a:rPr>
              <a:t> (</a:t>
            </a:r>
            <a:r>
              <a:rPr lang="es-MX" b="0" i="0" u="none" strike="noStrike" cap="none" dirty="0" err="1">
                <a:solidFill>
                  <a:schemeClr val="dk1"/>
                </a:solidFill>
                <a:latin typeface="+mj-lt"/>
                <a:ea typeface="Calibri"/>
                <a:cs typeface="Calibri"/>
                <a:sym typeface="Calibri"/>
              </a:rPr>
              <a:t>deconvolution</a:t>
            </a:r>
            <a:r>
              <a:rPr lang="es-MX" b="0" i="0" u="none" strike="noStrike" cap="none" dirty="0">
                <a:solidFill>
                  <a:schemeClr val="dk1"/>
                </a:solidFill>
                <a:latin typeface="+mj-lt"/>
                <a:ea typeface="Calibri"/>
                <a:cs typeface="Calibri"/>
                <a:sym typeface="Calibri"/>
              </a:rPr>
              <a:t>)</a:t>
            </a:r>
          </a:p>
          <a:p>
            <a:pPr marL="285750" indent="-285750" algn="just">
              <a:lnSpc>
                <a:spcPct val="90000"/>
              </a:lnSpc>
              <a:spcBef>
                <a:spcPts val="1000"/>
              </a:spcBef>
              <a:buClr>
                <a:schemeClr val="dk1"/>
              </a:buClr>
              <a:buSzPts val="1800"/>
              <a:buFont typeface="Arial" panose="020B0604020202020204" pitchFamily="34" charset="0"/>
              <a:buChar char="•"/>
            </a:pPr>
            <a:r>
              <a:rPr lang="es-MX" dirty="0" err="1">
                <a:solidFill>
                  <a:schemeClr val="dk1"/>
                </a:solidFill>
                <a:latin typeface="+mj-lt"/>
                <a:ea typeface="Calibri"/>
                <a:cs typeface="Calibri"/>
                <a:sym typeface="Calibri"/>
              </a:rPr>
              <a:t>Pooling</a:t>
            </a:r>
            <a:r>
              <a:rPr lang="es-MX" dirty="0">
                <a:solidFill>
                  <a:schemeClr val="dk1"/>
                </a:solidFill>
                <a:latin typeface="+mj-lt"/>
                <a:ea typeface="Calibri"/>
                <a:cs typeface="Calibri"/>
                <a:sym typeface="Calibri"/>
              </a:rPr>
              <a:t> (</a:t>
            </a:r>
            <a:r>
              <a:rPr lang="es-MX" dirty="0" err="1">
                <a:solidFill>
                  <a:schemeClr val="dk1"/>
                </a:solidFill>
                <a:latin typeface="+mj-lt"/>
                <a:ea typeface="Calibri"/>
                <a:cs typeface="Calibri"/>
                <a:sym typeface="Calibri"/>
              </a:rPr>
              <a:t>unpooling</a:t>
            </a:r>
            <a:r>
              <a:rPr lang="es-MX" dirty="0">
                <a:solidFill>
                  <a:schemeClr val="dk1"/>
                </a:solidFill>
                <a:latin typeface="+mj-lt"/>
                <a:ea typeface="Calibri"/>
                <a:cs typeface="Calibri"/>
                <a:sym typeface="Calibri"/>
              </a:rPr>
              <a:t>)</a:t>
            </a:r>
            <a:endParaRPr lang="es-MX" b="0" i="0" u="none" strike="noStrike" cap="none" dirty="0">
              <a:solidFill>
                <a:schemeClr val="dk1"/>
              </a:solidFill>
              <a:latin typeface="+mj-lt"/>
              <a:ea typeface="Calibri"/>
              <a:cs typeface="Calibri"/>
              <a:sym typeface="Calibri"/>
            </a:endParaRPr>
          </a:p>
          <a:p>
            <a:pPr marL="285750" indent="-285750" algn="just">
              <a:lnSpc>
                <a:spcPct val="90000"/>
              </a:lnSpc>
              <a:spcBef>
                <a:spcPts val="1000"/>
              </a:spcBef>
              <a:buClr>
                <a:schemeClr val="dk1"/>
              </a:buClr>
              <a:buSzPts val="1800"/>
              <a:buFont typeface="Arial" panose="020B0604020202020204" pitchFamily="34" charset="0"/>
              <a:buChar char="•"/>
            </a:pPr>
            <a:endParaRPr lang="es-MX" b="0" i="0" u="none" strike="noStrike" cap="none" dirty="0">
              <a:solidFill>
                <a:schemeClr val="dk1"/>
              </a:solidFill>
              <a:latin typeface="+mj-lt"/>
              <a:ea typeface="Calibri"/>
              <a:cs typeface="Calibri"/>
              <a:sym typeface="Calibri"/>
            </a:endParaRPr>
          </a:p>
        </p:txBody>
      </p:sp>
      <p:pic>
        <p:nvPicPr>
          <p:cNvPr id="1026" name="Picture 2" descr="The Concept of Artificial Neurons (Perceptrons) in Neural Networks | by  Rukshan Pramoditha | Towards Data Science">
            <a:extLst>
              <a:ext uri="{FF2B5EF4-FFF2-40B4-BE49-F238E27FC236}">
                <a16:creationId xmlns:a16="http://schemas.microsoft.com/office/drawing/2014/main" id="{D44BE265-5649-9216-0C07-BFD511DE29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344" y="1170736"/>
            <a:ext cx="5272212" cy="22582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vanilla Convolutional Neural Network (CNN) representation. | Download  Scientific Diagram">
            <a:extLst>
              <a:ext uri="{FF2B5EF4-FFF2-40B4-BE49-F238E27FC236}">
                <a16:creationId xmlns:a16="http://schemas.microsoft.com/office/drawing/2014/main" id="{5AFEAA3E-1D96-A578-C156-4245AE5E0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1011" y="3765972"/>
            <a:ext cx="5234545" cy="294366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A80BDC8-3470-FAED-8871-DFC9633135F7}"/>
              </a:ext>
            </a:extLst>
          </p:cNvPr>
          <p:cNvSpPr txBox="1"/>
          <p:nvPr/>
        </p:nvSpPr>
        <p:spPr>
          <a:xfrm flipH="1">
            <a:off x="369202" y="595237"/>
            <a:ext cx="11334981" cy="477054"/>
          </a:xfrm>
          <a:prstGeom prst="rect">
            <a:avLst/>
          </a:prstGeom>
          <a:noFill/>
        </p:spPr>
        <p:txBody>
          <a:bodyPr wrap="square" rtlCol="0">
            <a:spAutoFit/>
          </a:bodyPr>
          <a:lstStyle/>
          <a:p>
            <a:pPr marL="0" lvl="0" indent="0" algn="l" rtl="0">
              <a:lnSpc>
                <a:spcPct val="100000"/>
              </a:lnSpc>
              <a:spcBef>
                <a:spcPts val="0"/>
              </a:spcBef>
              <a:spcAft>
                <a:spcPts val="0"/>
              </a:spcAft>
              <a:buSzPts val="1100"/>
              <a:buNone/>
            </a:pPr>
            <a:r>
              <a:rPr lang="en-US" sz="2500" dirty="0"/>
              <a:t>Key concepts</a:t>
            </a:r>
          </a:p>
        </p:txBody>
      </p:sp>
      <p:sp>
        <p:nvSpPr>
          <p:cNvPr id="3" name="Google Shape;45;p6">
            <a:extLst>
              <a:ext uri="{FF2B5EF4-FFF2-40B4-BE49-F238E27FC236}">
                <a16:creationId xmlns:a16="http://schemas.microsoft.com/office/drawing/2014/main" id="{AC02F45C-CA73-97AE-FBA3-4074997A413C}"/>
              </a:ext>
            </a:extLst>
          </p:cNvPr>
          <p:cNvSpPr txBox="1"/>
          <p:nvPr/>
        </p:nvSpPr>
        <p:spPr>
          <a:xfrm>
            <a:off x="369202" y="199304"/>
            <a:ext cx="5390154" cy="25107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dirty="0">
                <a:solidFill>
                  <a:schemeClr val="tx1"/>
                </a:solidFill>
                <a:latin typeface="Calibri"/>
                <a:ea typeface="Calibri"/>
                <a:cs typeface="Calibri"/>
                <a:sym typeface="Calibri"/>
              </a:rPr>
              <a:t>Anomaly Detection in Brain MRI</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308"/>
        <p:cNvGrpSpPr/>
        <p:nvPr/>
      </p:nvGrpSpPr>
      <p:grpSpPr>
        <a:xfrm>
          <a:off x="0" y="0"/>
          <a:ext cx="0" cy="0"/>
          <a:chOff x="0" y="0"/>
          <a:chExt cx="0" cy="0"/>
        </a:xfrm>
      </p:grpSpPr>
      <p:sp>
        <p:nvSpPr>
          <p:cNvPr id="311" name="Google Shape;311;p15"/>
          <p:cNvSpPr txBox="1"/>
          <p:nvPr/>
        </p:nvSpPr>
        <p:spPr>
          <a:xfrm>
            <a:off x="6469753" y="199304"/>
            <a:ext cx="5390154" cy="251072"/>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Clr>
                <a:schemeClr val="dk1"/>
              </a:buClr>
              <a:buSzPts val="1200"/>
              <a:buFont typeface="Arial"/>
              <a:buNone/>
            </a:pPr>
            <a:endParaRPr sz="1200" b="0" i="0" u="none" strike="noStrike" cap="none" dirty="0">
              <a:solidFill>
                <a:schemeClr val="dk1"/>
              </a:solidFill>
              <a:latin typeface="Calibri"/>
              <a:ea typeface="Calibri"/>
              <a:cs typeface="Calibri"/>
              <a:sym typeface="Calibri"/>
            </a:endParaRPr>
          </a:p>
        </p:txBody>
      </p:sp>
      <p:sp>
        <p:nvSpPr>
          <p:cNvPr id="313" name="Google Shape;313;p15"/>
          <p:cNvSpPr/>
          <p:nvPr/>
        </p:nvSpPr>
        <p:spPr>
          <a:xfrm>
            <a:off x="811070" y="4048780"/>
            <a:ext cx="9409160" cy="45719"/>
          </a:xfrm>
          <a:prstGeom prst="rect">
            <a:avLst/>
          </a:prstGeom>
          <a:solidFill>
            <a:srgbClr val="231F2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4" name="Google Shape;314;p15"/>
          <p:cNvSpPr txBox="1"/>
          <p:nvPr/>
        </p:nvSpPr>
        <p:spPr>
          <a:xfrm>
            <a:off x="670522" y="2312447"/>
            <a:ext cx="1990791" cy="221916"/>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a:buNone/>
            </a:pPr>
            <a:r>
              <a:rPr lang="es-PE" sz="1200" b="1" i="0" u="none" strike="noStrike" cap="none">
                <a:solidFill>
                  <a:schemeClr val="dk1"/>
                </a:solidFill>
                <a:latin typeface="Calibri"/>
                <a:ea typeface="Calibri"/>
                <a:cs typeface="Calibri"/>
                <a:sym typeface="Calibri"/>
              </a:rPr>
              <a:t>Inserta texto aquí</a:t>
            </a:r>
            <a:endParaRPr sz="1200" b="1" i="0" u="none" strike="noStrike" cap="none">
              <a:solidFill>
                <a:schemeClr val="dk1"/>
              </a:solidFill>
              <a:latin typeface="Calibri"/>
              <a:ea typeface="Calibri"/>
              <a:cs typeface="Calibri"/>
              <a:sym typeface="Calibri"/>
            </a:endParaRPr>
          </a:p>
        </p:txBody>
      </p:sp>
      <p:sp>
        <p:nvSpPr>
          <p:cNvPr id="315" name="Google Shape;315;p15"/>
          <p:cNvSpPr txBox="1"/>
          <p:nvPr/>
        </p:nvSpPr>
        <p:spPr>
          <a:xfrm>
            <a:off x="670522" y="2625839"/>
            <a:ext cx="1990791" cy="66093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a:buNone/>
            </a:pPr>
            <a:r>
              <a:rPr lang="es-PE" sz="1200" b="0" i="0" u="none" strike="noStrike" cap="none">
                <a:solidFill>
                  <a:schemeClr val="dk1"/>
                </a:solidFill>
                <a:latin typeface="Calibri"/>
                <a:ea typeface="Calibri"/>
                <a:cs typeface="Calibri"/>
                <a:sym typeface="Calibri"/>
              </a:rPr>
              <a:t>Inserta texto aquí</a:t>
            </a:r>
            <a:endParaRPr sz="1200" b="0" i="0" u="none" strike="noStrike" cap="none">
              <a:solidFill>
                <a:schemeClr val="dk1"/>
              </a:solidFill>
              <a:latin typeface="Calibri"/>
              <a:ea typeface="Calibri"/>
              <a:cs typeface="Calibri"/>
              <a:sym typeface="Calibri"/>
            </a:endParaRPr>
          </a:p>
        </p:txBody>
      </p:sp>
      <p:sp>
        <p:nvSpPr>
          <p:cNvPr id="316" name="Google Shape;316;p15"/>
          <p:cNvSpPr txBox="1"/>
          <p:nvPr/>
        </p:nvSpPr>
        <p:spPr>
          <a:xfrm>
            <a:off x="2339336" y="4968908"/>
            <a:ext cx="1990791" cy="221916"/>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a:buNone/>
            </a:pPr>
            <a:r>
              <a:rPr lang="es-PE" sz="1200" b="1" i="0" u="none" strike="noStrike" cap="none">
                <a:solidFill>
                  <a:schemeClr val="dk1"/>
                </a:solidFill>
                <a:latin typeface="Calibri"/>
                <a:ea typeface="Calibri"/>
                <a:cs typeface="Calibri"/>
                <a:sym typeface="Calibri"/>
              </a:rPr>
              <a:t>Inserta texto aquí</a:t>
            </a:r>
            <a:endParaRPr sz="1200" b="1" i="0" u="none" strike="noStrike" cap="none">
              <a:solidFill>
                <a:schemeClr val="dk1"/>
              </a:solidFill>
              <a:latin typeface="Calibri"/>
              <a:ea typeface="Calibri"/>
              <a:cs typeface="Calibri"/>
              <a:sym typeface="Calibri"/>
            </a:endParaRPr>
          </a:p>
        </p:txBody>
      </p:sp>
      <p:sp>
        <p:nvSpPr>
          <p:cNvPr id="317" name="Google Shape;317;p15"/>
          <p:cNvSpPr txBox="1"/>
          <p:nvPr/>
        </p:nvSpPr>
        <p:spPr>
          <a:xfrm>
            <a:off x="2339336" y="5282300"/>
            <a:ext cx="1990791" cy="66093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a:buNone/>
            </a:pPr>
            <a:r>
              <a:rPr lang="es-PE" sz="1200" b="0" i="0" u="none" strike="noStrike" cap="none">
                <a:solidFill>
                  <a:schemeClr val="dk1"/>
                </a:solidFill>
                <a:latin typeface="Calibri"/>
                <a:ea typeface="Calibri"/>
                <a:cs typeface="Calibri"/>
                <a:sym typeface="Calibri"/>
              </a:rPr>
              <a:t>Inserta texto aquí</a:t>
            </a:r>
            <a:endParaRPr sz="1200" b="0" i="0" u="none" strike="noStrike" cap="none">
              <a:solidFill>
                <a:schemeClr val="dk1"/>
              </a:solidFill>
              <a:latin typeface="Calibri"/>
              <a:ea typeface="Calibri"/>
              <a:cs typeface="Calibri"/>
              <a:sym typeface="Calibri"/>
            </a:endParaRPr>
          </a:p>
        </p:txBody>
      </p:sp>
      <p:sp>
        <p:nvSpPr>
          <p:cNvPr id="318" name="Google Shape;318;p15"/>
          <p:cNvSpPr txBox="1"/>
          <p:nvPr/>
        </p:nvSpPr>
        <p:spPr>
          <a:xfrm>
            <a:off x="4333991" y="2312447"/>
            <a:ext cx="1990791" cy="221916"/>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a:buNone/>
            </a:pPr>
            <a:r>
              <a:rPr lang="es-PE" sz="1200" b="1" i="0" u="none" strike="noStrike" cap="none">
                <a:solidFill>
                  <a:schemeClr val="dk1"/>
                </a:solidFill>
                <a:latin typeface="Calibri"/>
                <a:ea typeface="Calibri"/>
                <a:cs typeface="Calibri"/>
                <a:sym typeface="Calibri"/>
              </a:rPr>
              <a:t>Inserta texto aquí</a:t>
            </a:r>
            <a:endParaRPr sz="1200" b="1" i="0" u="none" strike="noStrike" cap="none">
              <a:solidFill>
                <a:schemeClr val="dk1"/>
              </a:solidFill>
              <a:latin typeface="Calibri"/>
              <a:ea typeface="Calibri"/>
              <a:cs typeface="Calibri"/>
              <a:sym typeface="Calibri"/>
            </a:endParaRPr>
          </a:p>
        </p:txBody>
      </p:sp>
      <p:sp>
        <p:nvSpPr>
          <p:cNvPr id="319" name="Google Shape;319;p15"/>
          <p:cNvSpPr txBox="1"/>
          <p:nvPr/>
        </p:nvSpPr>
        <p:spPr>
          <a:xfrm>
            <a:off x="4333991" y="2625839"/>
            <a:ext cx="1990791" cy="66093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a:buNone/>
            </a:pPr>
            <a:r>
              <a:rPr lang="es-PE" sz="1200" b="0" i="0" u="none" strike="noStrike" cap="none">
                <a:solidFill>
                  <a:schemeClr val="dk1"/>
                </a:solidFill>
                <a:latin typeface="Calibri"/>
                <a:ea typeface="Calibri"/>
                <a:cs typeface="Calibri"/>
                <a:sym typeface="Calibri"/>
              </a:rPr>
              <a:t>Inserta texto aquí</a:t>
            </a:r>
            <a:endParaRPr sz="1200" b="0" i="0" u="none" strike="noStrike" cap="none">
              <a:solidFill>
                <a:schemeClr val="dk1"/>
              </a:solidFill>
              <a:latin typeface="Calibri"/>
              <a:ea typeface="Calibri"/>
              <a:cs typeface="Calibri"/>
              <a:sym typeface="Calibri"/>
            </a:endParaRPr>
          </a:p>
        </p:txBody>
      </p:sp>
      <p:sp>
        <p:nvSpPr>
          <p:cNvPr id="320" name="Google Shape;320;p15"/>
          <p:cNvSpPr txBox="1"/>
          <p:nvPr/>
        </p:nvSpPr>
        <p:spPr>
          <a:xfrm>
            <a:off x="6583895" y="4968908"/>
            <a:ext cx="1990791" cy="221916"/>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a:buNone/>
            </a:pPr>
            <a:r>
              <a:rPr lang="es-PE" sz="1200" b="1" i="0" u="none" strike="noStrike" cap="none">
                <a:solidFill>
                  <a:schemeClr val="dk1"/>
                </a:solidFill>
                <a:latin typeface="Calibri"/>
                <a:ea typeface="Calibri"/>
                <a:cs typeface="Calibri"/>
                <a:sym typeface="Calibri"/>
              </a:rPr>
              <a:t>Inserta texto aquí</a:t>
            </a:r>
            <a:endParaRPr sz="1200" b="1" i="0" u="none" strike="noStrike" cap="none">
              <a:solidFill>
                <a:schemeClr val="dk1"/>
              </a:solidFill>
              <a:latin typeface="Calibri"/>
              <a:ea typeface="Calibri"/>
              <a:cs typeface="Calibri"/>
              <a:sym typeface="Calibri"/>
            </a:endParaRPr>
          </a:p>
        </p:txBody>
      </p:sp>
      <p:sp>
        <p:nvSpPr>
          <p:cNvPr id="321" name="Google Shape;321;p15"/>
          <p:cNvSpPr txBox="1"/>
          <p:nvPr/>
        </p:nvSpPr>
        <p:spPr>
          <a:xfrm>
            <a:off x="6583895" y="5282300"/>
            <a:ext cx="1990791" cy="66093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a:buNone/>
            </a:pPr>
            <a:r>
              <a:rPr lang="es-PE" sz="1200" b="0" i="0" u="none" strike="noStrike" cap="none">
                <a:solidFill>
                  <a:schemeClr val="dk1"/>
                </a:solidFill>
                <a:latin typeface="Calibri"/>
                <a:ea typeface="Calibri"/>
                <a:cs typeface="Calibri"/>
                <a:sym typeface="Calibri"/>
              </a:rPr>
              <a:t>Inserta texto aquí</a:t>
            </a:r>
            <a:endParaRPr sz="1200" b="0" i="0" u="none" strike="noStrike" cap="none">
              <a:solidFill>
                <a:schemeClr val="dk1"/>
              </a:solidFill>
              <a:latin typeface="Calibri"/>
              <a:ea typeface="Calibri"/>
              <a:cs typeface="Calibri"/>
              <a:sym typeface="Calibri"/>
            </a:endParaRPr>
          </a:p>
        </p:txBody>
      </p:sp>
      <p:sp>
        <p:nvSpPr>
          <p:cNvPr id="322" name="Google Shape;322;p15"/>
          <p:cNvSpPr txBox="1"/>
          <p:nvPr/>
        </p:nvSpPr>
        <p:spPr>
          <a:xfrm>
            <a:off x="8229439" y="2315345"/>
            <a:ext cx="1990791" cy="221916"/>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a:buNone/>
            </a:pPr>
            <a:r>
              <a:rPr lang="es-PE" sz="1200" b="1" i="0" u="none" strike="noStrike" cap="none">
                <a:solidFill>
                  <a:schemeClr val="dk1"/>
                </a:solidFill>
                <a:latin typeface="Calibri"/>
                <a:ea typeface="Calibri"/>
                <a:cs typeface="Calibri"/>
                <a:sym typeface="Calibri"/>
              </a:rPr>
              <a:t>Inserta texto aquí</a:t>
            </a:r>
            <a:endParaRPr sz="1200" b="1" i="0" u="none" strike="noStrike" cap="none">
              <a:solidFill>
                <a:schemeClr val="dk1"/>
              </a:solidFill>
              <a:latin typeface="Calibri"/>
              <a:ea typeface="Calibri"/>
              <a:cs typeface="Calibri"/>
              <a:sym typeface="Calibri"/>
            </a:endParaRPr>
          </a:p>
        </p:txBody>
      </p:sp>
      <p:sp>
        <p:nvSpPr>
          <p:cNvPr id="323" name="Google Shape;323;p15"/>
          <p:cNvSpPr txBox="1"/>
          <p:nvPr/>
        </p:nvSpPr>
        <p:spPr>
          <a:xfrm>
            <a:off x="8229439" y="2628737"/>
            <a:ext cx="1990791" cy="66093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a:buNone/>
            </a:pPr>
            <a:r>
              <a:rPr lang="es-PE" sz="1200" b="0" i="0" u="none" strike="noStrike" cap="none">
                <a:solidFill>
                  <a:schemeClr val="dk1"/>
                </a:solidFill>
                <a:latin typeface="Calibri"/>
                <a:ea typeface="Calibri"/>
                <a:cs typeface="Calibri"/>
                <a:sym typeface="Calibri"/>
              </a:rPr>
              <a:t>Inserta texto aquí</a:t>
            </a:r>
            <a:endParaRPr sz="1200" b="0" i="0" u="none" strike="noStrike" cap="none">
              <a:solidFill>
                <a:schemeClr val="dk1"/>
              </a:solidFill>
              <a:latin typeface="Calibri"/>
              <a:ea typeface="Calibri"/>
              <a:cs typeface="Calibri"/>
              <a:sym typeface="Calibri"/>
            </a:endParaRPr>
          </a:p>
        </p:txBody>
      </p:sp>
      <p:grpSp>
        <p:nvGrpSpPr>
          <p:cNvPr id="327" name="Google Shape;327;p15"/>
          <p:cNvGrpSpPr/>
          <p:nvPr/>
        </p:nvGrpSpPr>
        <p:grpSpPr>
          <a:xfrm>
            <a:off x="1256604" y="3443926"/>
            <a:ext cx="158686" cy="650573"/>
            <a:chOff x="2070100" y="2563700"/>
            <a:chExt cx="92400" cy="411825"/>
          </a:xfrm>
        </p:grpSpPr>
        <p:cxnSp>
          <p:nvCxnSpPr>
            <p:cNvPr id="328" name="Google Shape;328;p15"/>
            <p:cNvCxnSpPr/>
            <p:nvPr/>
          </p:nvCxnSpPr>
          <p:spPr>
            <a:xfrm>
              <a:off x="2116300" y="2616125"/>
              <a:ext cx="0" cy="359400"/>
            </a:xfrm>
            <a:prstGeom prst="straightConnector1">
              <a:avLst/>
            </a:prstGeom>
            <a:noFill/>
            <a:ln w="9525" cap="flat" cmpd="sng">
              <a:solidFill>
                <a:srgbClr val="00A8ED"/>
              </a:solidFill>
              <a:prstDash val="solid"/>
              <a:round/>
              <a:headEnd type="none" w="sm" len="sm"/>
              <a:tailEnd type="none" w="sm" len="sm"/>
            </a:ln>
          </p:spPr>
        </p:cxnSp>
        <p:sp>
          <p:nvSpPr>
            <p:cNvPr id="329" name="Google Shape;329;p15"/>
            <p:cNvSpPr/>
            <p:nvPr/>
          </p:nvSpPr>
          <p:spPr>
            <a:xfrm>
              <a:off x="2070100" y="2563700"/>
              <a:ext cx="92400" cy="92400"/>
            </a:xfrm>
            <a:prstGeom prst="ellipse">
              <a:avLst/>
            </a:prstGeom>
            <a:solidFill>
              <a:srgbClr val="00A8ED"/>
            </a:solidFill>
            <a:ln w="9525" cap="flat" cmpd="sng">
              <a:solidFill>
                <a:srgbClr val="00A8E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0" name="Google Shape;330;p15"/>
          <p:cNvGrpSpPr/>
          <p:nvPr/>
        </p:nvGrpSpPr>
        <p:grpSpPr>
          <a:xfrm rot="10800000">
            <a:off x="3255390" y="4048780"/>
            <a:ext cx="158686" cy="724934"/>
            <a:chOff x="2070100" y="2563700"/>
            <a:chExt cx="92400" cy="411825"/>
          </a:xfrm>
        </p:grpSpPr>
        <p:cxnSp>
          <p:nvCxnSpPr>
            <p:cNvPr id="331" name="Google Shape;331;p15"/>
            <p:cNvCxnSpPr/>
            <p:nvPr/>
          </p:nvCxnSpPr>
          <p:spPr>
            <a:xfrm>
              <a:off x="2116300" y="2616125"/>
              <a:ext cx="0" cy="359400"/>
            </a:xfrm>
            <a:prstGeom prst="straightConnector1">
              <a:avLst/>
            </a:prstGeom>
            <a:noFill/>
            <a:ln w="9525" cap="flat" cmpd="sng">
              <a:solidFill>
                <a:srgbClr val="00A8ED"/>
              </a:solidFill>
              <a:prstDash val="solid"/>
              <a:round/>
              <a:headEnd type="none" w="sm" len="sm"/>
              <a:tailEnd type="none" w="sm" len="sm"/>
            </a:ln>
          </p:spPr>
        </p:cxnSp>
        <p:sp>
          <p:nvSpPr>
            <p:cNvPr id="332" name="Google Shape;332;p15"/>
            <p:cNvSpPr/>
            <p:nvPr/>
          </p:nvSpPr>
          <p:spPr>
            <a:xfrm>
              <a:off x="2070100" y="2563700"/>
              <a:ext cx="92400" cy="92400"/>
            </a:xfrm>
            <a:prstGeom prst="ellipse">
              <a:avLst/>
            </a:prstGeom>
            <a:solidFill>
              <a:srgbClr val="00A8ED"/>
            </a:solidFill>
            <a:ln w="9525" cap="flat" cmpd="sng">
              <a:solidFill>
                <a:srgbClr val="00A8E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3" name="Google Shape;333;p15"/>
          <p:cNvGrpSpPr/>
          <p:nvPr/>
        </p:nvGrpSpPr>
        <p:grpSpPr>
          <a:xfrm>
            <a:off x="5250044" y="3443926"/>
            <a:ext cx="158686" cy="650573"/>
            <a:chOff x="2070100" y="2563700"/>
            <a:chExt cx="92400" cy="411825"/>
          </a:xfrm>
        </p:grpSpPr>
        <p:cxnSp>
          <p:nvCxnSpPr>
            <p:cNvPr id="334" name="Google Shape;334;p15"/>
            <p:cNvCxnSpPr/>
            <p:nvPr/>
          </p:nvCxnSpPr>
          <p:spPr>
            <a:xfrm>
              <a:off x="2116300" y="2616125"/>
              <a:ext cx="0" cy="359400"/>
            </a:xfrm>
            <a:prstGeom prst="straightConnector1">
              <a:avLst/>
            </a:prstGeom>
            <a:noFill/>
            <a:ln w="9525" cap="flat" cmpd="sng">
              <a:solidFill>
                <a:srgbClr val="00A8ED"/>
              </a:solidFill>
              <a:prstDash val="solid"/>
              <a:round/>
              <a:headEnd type="none" w="sm" len="sm"/>
              <a:tailEnd type="none" w="sm" len="sm"/>
            </a:ln>
          </p:spPr>
        </p:cxnSp>
        <p:sp>
          <p:nvSpPr>
            <p:cNvPr id="335" name="Google Shape;335;p15"/>
            <p:cNvSpPr/>
            <p:nvPr/>
          </p:nvSpPr>
          <p:spPr>
            <a:xfrm>
              <a:off x="2070100" y="2563700"/>
              <a:ext cx="92400" cy="92400"/>
            </a:xfrm>
            <a:prstGeom prst="ellipse">
              <a:avLst/>
            </a:prstGeom>
            <a:solidFill>
              <a:srgbClr val="00A8ED"/>
            </a:solidFill>
            <a:ln w="9525" cap="flat" cmpd="sng">
              <a:solidFill>
                <a:srgbClr val="00A8E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6" name="Google Shape;336;p15"/>
          <p:cNvGrpSpPr/>
          <p:nvPr/>
        </p:nvGrpSpPr>
        <p:grpSpPr>
          <a:xfrm rot="10800000">
            <a:off x="7499949" y="4048780"/>
            <a:ext cx="158686" cy="724934"/>
            <a:chOff x="2070100" y="2563700"/>
            <a:chExt cx="92400" cy="411825"/>
          </a:xfrm>
        </p:grpSpPr>
        <p:cxnSp>
          <p:nvCxnSpPr>
            <p:cNvPr id="337" name="Google Shape;337;p15"/>
            <p:cNvCxnSpPr/>
            <p:nvPr/>
          </p:nvCxnSpPr>
          <p:spPr>
            <a:xfrm>
              <a:off x="2116300" y="2616125"/>
              <a:ext cx="0" cy="359400"/>
            </a:xfrm>
            <a:prstGeom prst="straightConnector1">
              <a:avLst/>
            </a:prstGeom>
            <a:noFill/>
            <a:ln w="9525" cap="flat" cmpd="sng">
              <a:solidFill>
                <a:srgbClr val="00A8ED"/>
              </a:solidFill>
              <a:prstDash val="solid"/>
              <a:round/>
              <a:headEnd type="none" w="sm" len="sm"/>
              <a:tailEnd type="none" w="sm" len="sm"/>
            </a:ln>
          </p:spPr>
        </p:cxnSp>
        <p:sp>
          <p:nvSpPr>
            <p:cNvPr id="338" name="Google Shape;338;p15"/>
            <p:cNvSpPr/>
            <p:nvPr/>
          </p:nvSpPr>
          <p:spPr>
            <a:xfrm>
              <a:off x="2070100" y="2563700"/>
              <a:ext cx="92400" cy="92400"/>
            </a:xfrm>
            <a:prstGeom prst="ellipse">
              <a:avLst/>
            </a:prstGeom>
            <a:solidFill>
              <a:srgbClr val="00A8ED"/>
            </a:solidFill>
            <a:ln w="9525" cap="flat" cmpd="sng">
              <a:solidFill>
                <a:srgbClr val="00A8E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9" name="Google Shape;339;p15"/>
          <p:cNvGrpSpPr/>
          <p:nvPr/>
        </p:nvGrpSpPr>
        <p:grpSpPr>
          <a:xfrm>
            <a:off x="9704910" y="3443926"/>
            <a:ext cx="158686" cy="650573"/>
            <a:chOff x="2070100" y="2563700"/>
            <a:chExt cx="92400" cy="411825"/>
          </a:xfrm>
        </p:grpSpPr>
        <p:cxnSp>
          <p:nvCxnSpPr>
            <p:cNvPr id="340" name="Google Shape;340;p15"/>
            <p:cNvCxnSpPr/>
            <p:nvPr/>
          </p:nvCxnSpPr>
          <p:spPr>
            <a:xfrm>
              <a:off x="2116300" y="2616125"/>
              <a:ext cx="0" cy="359400"/>
            </a:xfrm>
            <a:prstGeom prst="straightConnector1">
              <a:avLst/>
            </a:prstGeom>
            <a:noFill/>
            <a:ln w="9525" cap="flat" cmpd="sng">
              <a:solidFill>
                <a:srgbClr val="00A8ED"/>
              </a:solidFill>
              <a:prstDash val="solid"/>
              <a:round/>
              <a:headEnd type="none" w="sm" len="sm"/>
              <a:tailEnd type="none" w="sm" len="sm"/>
            </a:ln>
          </p:spPr>
        </p:cxnSp>
        <p:sp>
          <p:nvSpPr>
            <p:cNvPr id="341" name="Google Shape;341;p15"/>
            <p:cNvSpPr/>
            <p:nvPr/>
          </p:nvSpPr>
          <p:spPr>
            <a:xfrm>
              <a:off x="2070100" y="2563700"/>
              <a:ext cx="92400" cy="92400"/>
            </a:xfrm>
            <a:prstGeom prst="ellipse">
              <a:avLst/>
            </a:prstGeom>
            <a:solidFill>
              <a:srgbClr val="00A8ED"/>
            </a:solidFill>
            <a:ln w="9525" cap="flat" cmpd="sng">
              <a:solidFill>
                <a:srgbClr val="00A8E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2" name="Google Shape;342;p15"/>
          <p:cNvSpPr txBox="1"/>
          <p:nvPr/>
        </p:nvSpPr>
        <p:spPr>
          <a:xfrm>
            <a:off x="2731176" y="3683009"/>
            <a:ext cx="1282325" cy="228778"/>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1400"/>
              <a:buFont typeface="Arial"/>
              <a:buNone/>
            </a:pPr>
            <a:r>
              <a:rPr lang="es-PE" sz="1400" b="1" i="0" u="none" strike="noStrike" cap="none">
                <a:solidFill>
                  <a:schemeClr val="dk1"/>
                </a:solidFill>
                <a:latin typeface="Calibri"/>
                <a:ea typeface="Calibri"/>
                <a:cs typeface="Calibri"/>
                <a:sym typeface="Calibri"/>
              </a:rPr>
              <a:t>XXXX</a:t>
            </a:r>
            <a:endParaRPr sz="1400" b="1" i="0" u="none" strike="noStrike" cap="none">
              <a:solidFill>
                <a:schemeClr val="dk1"/>
              </a:solidFill>
              <a:latin typeface="Calibri"/>
              <a:ea typeface="Calibri"/>
              <a:cs typeface="Calibri"/>
              <a:sym typeface="Calibri"/>
            </a:endParaRPr>
          </a:p>
        </p:txBody>
      </p:sp>
      <p:sp>
        <p:nvSpPr>
          <p:cNvPr id="343" name="Google Shape;343;p15"/>
          <p:cNvSpPr txBox="1"/>
          <p:nvPr/>
        </p:nvSpPr>
        <p:spPr>
          <a:xfrm>
            <a:off x="4692356" y="4314786"/>
            <a:ext cx="1282325" cy="228778"/>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1400"/>
              <a:buFont typeface="Arial"/>
              <a:buNone/>
            </a:pPr>
            <a:r>
              <a:rPr lang="es-PE" sz="1400" b="1" i="0" u="none" strike="noStrike" cap="none">
                <a:solidFill>
                  <a:schemeClr val="dk1"/>
                </a:solidFill>
                <a:latin typeface="Calibri"/>
                <a:ea typeface="Calibri"/>
                <a:cs typeface="Calibri"/>
                <a:sym typeface="Calibri"/>
              </a:rPr>
              <a:t>XXXX</a:t>
            </a:r>
            <a:endParaRPr sz="1400" b="1" i="0" u="none" strike="noStrike" cap="none">
              <a:solidFill>
                <a:schemeClr val="dk1"/>
              </a:solidFill>
              <a:latin typeface="Calibri"/>
              <a:ea typeface="Calibri"/>
              <a:cs typeface="Calibri"/>
              <a:sym typeface="Calibri"/>
            </a:endParaRPr>
          </a:p>
        </p:txBody>
      </p:sp>
      <p:sp>
        <p:nvSpPr>
          <p:cNvPr id="344" name="Google Shape;344;p15"/>
          <p:cNvSpPr txBox="1"/>
          <p:nvPr/>
        </p:nvSpPr>
        <p:spPr>
          <a:xfrm>
            <a:off x="9143090" y="4314786"/>
            <a:ext cx="1282325" cy="228778"/>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1400"/>
              <a:buFont typeface="Arial"/>
              <a:buNone/>
            </a:pPr>
            <a:r>
              <a:rPr lang="es-PE" sz="1400" b="1" i="0" u="none" strike="noStrike" cap="none">
                <a:solidFill>
                  <a:schemeClr val="dk1"/>
                </a:solidFill>
                <a:latin typeface="Calibri"/>
                <a:ea typeface="Calibri"/>
                <a:cs typeface="Calibri"/>
                <a:sym typeface="Calibri"/>
              </a:rPr>
              <a:t>XXXX</a:t>
            </a:r>
            <a:endParaRPr sz="1400" b="1" i="0" u="none" strike="noStrike" cap="none">
              <a:solidFill>
                <a:schemeClr val="dk1"/>
              </a:solidFill>
              <a:latin typeface="Calibri"/>
              <a:ea typeface="Calibri"/>
              <a:cs typeface="Calibri"/>
              <a:sym typeface="Calibri"/>
            </a:endParaRPr>
          </a:p>
        </p:txBody>
      </p:sp>
      <p:sp>
        <p:nvSpPr>
          <p:cNvPr id="345" name="Google Shape;345;p15"/>
          <p:cNvSpPr txBox="1"/>
          <p:nvPr/>
        </p:nvSpPr>
        <p:spPr>
          <a:xfrm>
            <a:off x="6955329" y="3683009"/>
            <a:ext cx="1282325" cy="228778"/>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1400"/>
              <a:buFont typeface="Arial"/>
              <a:buNone/>
            </a:pPr>
            <a:r>
              <a:rPr lang="es-PE" sz="1400" b="1" i="0" u="none" strike="noStrike" cap="none">
                <a:solidFill>
                  <a:schemeClr val="dk1"/>
                </a:solidFill>
                <a:latin typeface="Calibri"/>
                <a:ea typeface="Calibri"/>
                <a:cs typeface="Calibri"/>
                <a:sym typeface="Calibri"/>
              </a:rPr>
              <a:t>XXXX</a:t>
            </a:r>
            <a:endParaRPr sz="1400" b="1" i="0" u="none" strike="noStrike" cap="none">
              <a:solidFill>
                <a:schemeClr val="dk1"/>
              </a:solidFill>
              <a:latin typeface="Calibri"/>
              <a:ea typeface="Calibri"/>
              <a:cs typeface="Calibri"/>
              <a:sym typeface="Calibri"/>
            </a:endParaRPr>
          </a:p>
        </p:txBody>
      </p:sp>
      <p:sp>
        <p:nvSpPr>
          <p:cNvPr id="346" name="Google Shape;346;p15"/>
          <p:cNvSpPr txBox="1"/>
          <p:nvPr/>
        </p:nvSpPr>
        <p:spPr>
          <a:xfrm>
            <a:off x="683882" y="4314786"/>
            <a:ext cx="1282325" cy="228778"/>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1400"/>
              <a:buFont typeface="Arial"/>
              <a:buNone/>
            </a:pPr>
            <a:r>
              <a:rPr lang="es-PE" sz="1400" b="1" i="0" u="none" strike="noStrike" cap="none">
                <a:solidFill>
                  <a:schemeClr val="dk1"/>
                </a:solidFill>
                <a:latin typeface="Calibri"/>
                <a:ea typeface="Calibri"/>
                <a:cs typeface="Calibri"/>
                <a:sym typeface="Calibri"/>
              </a:rPr>
              <a:t>XXXX</a:t>
            </a:r>
            <a:endParaRPr sz="1400" b="1" i="0" u="none" strike="noStrike" cap="none">
              <a:solidFill>
                <a:schemeClr val="dk1"/>
              </a:solidFill>
              <a:latin typeface="Calibri"/>
              <a:ea typeface="Calibri"/>
              <a:cs typeface="Calibri"/>
              <a:sym typeface="Calibri"/>
            </a:endParaRPr>
          </a:p>
        </p:txBody>
      </p:sp>
      <p:sp>
        <p:nvSpPr>
          <p:cNvPr id="2" name="TextBox 1">
            <a:extLst>
              <a:ext uri="{FF2B5EF4-FFF2-40B4-BE49-F238E27FC236}">
                <a16:creationId xmlns:a16="http://schemas.microsoft.com/office/drawing/2014/main" id="{1304585F-0C7C-D925-1A7C-6799F646DB8F}"/>
              </a:ext>
            </a:extLst>
          </p:cNvPr>
          <p:cNvSpPr txBox="1"/>
          <p:nvPr/>
        </p:nvSpPr>
        <p:spPr>
          <a:xfrm flipH="1">
            <a:off x="369202" y="595237"/>
            <a:ext cx="11334981" cy="477054"/>
          </a:xfrm>
          <a:prstGeom prst="rect">
            <a:avLst/>
          </a:prstGeom>
          <a:noFill/>
        </p:spPr>
        <p:txBody>
          <a:bodyPr wrap="square" rtlCol="0">
            <a:spAutoFit/>
          </a:bodyPr>
          <a:lstStyle/>
          <a:p>
            <a:pPr marL="0" lvl="0" indent="0" algn="l" rtl="0">
              <a:lnSpc>
                <a:spcPct val="100000"/>
              </a:lnSpc>
              <a:spcBef>
                <a:spcPts val="0"/>
              </a:spcBef>
              <a:spcAft>
                <a:spcPts val="0"/>
              </a:spcAft>
              <a:buSzPts val="1100"/>
              <a:buNone/>
            </a:pPr>
            <a:r>
              <a:rPr lang="en-US" sz="2500" dirty="0"/>
              <a:t>Timeline</a:t>
            </a:r>
          </a:p>
        </p:txBody>
      </p:sp>
      <p:sp>
        <p:nvSpPr>
          <p:cNvPr id="3" name="Google Shape;45;p6">
            <a:extLst>
              <a:ext uri="{FF2B5EF4-FFF2-40B4-BE49-F238E27FC236}">
                <a16:creationId xmlns:a16="http://schemas.microsoft.com/office/drawing/2014/main" id="{433C96D8-FD07-8989-94E1-78566A7348EF}"/>
              </a:ext>
            </a:extLst>
          </p:cNvPr>
          <p:cNvSpPr txBox="1"/>
          <p:nvPr/>
        </p:nvSpPr>
        <p:spPr>
          <a:xfrm>
            <a:off x="369202" y="199304"/>
            <a:ext cx="5390154" cy="25107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dirty="0">
                <a:solidFill>
                  <a:schemeClr val="tx1"/>
                </a:solidFill>
                <a:latin typeface="Calibri"/>
                <a:ea typeface="Calibri"/>
                <a:cs typeface="Calibri"/>
                <a:sym typeface="Calibri"/>
              </a:rPr>
              <a:t>Anomaly Detection in Brain MRI</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354209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Shape 24"/>
        <p:cNvGrpSpPr/>
        <p:nvPr/>
      </p:nvGrpSpPr>
      <p:grpSpPr>
        <a:xfrm>
          <a:off x="0" y="0"/>
          <a:ext cx="0" cy="0"/>
          <a:chOff x="0" y="0"/>
          <a:chExt cx="0" cy="0"/>
        </a:xfrm>
      </p:grpSpPr>
      <p:sp>
        <p:nvSpPr>
          <p:cNvPr id="26" name="Google Shape;26;p4"/>
          <p:cNvSpPr txBox="1"/>
          <p:nvPr/>
        </p:nvSpPr>
        <p:spPr>
          <a:xfrm>
            <a:off x="1159254" y="1136176"/>
            <a:ext cx="3753940" cy="67710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800"/>
              <a:buFont typeface="Arial"/>
              <a:buNone/>
            </a:pPr>
            <a:r>
              <a:rPr lang="es-PE" sz="3800" b="1" i="0" u="none" strike="noStrike" cap="none" dirty="0" err="1">
                <a:solidFill>
                  <a:schemeClr val="lt1"/>
                </a:solidFill>
                <a:latin typeface="Calibri"/>
                <a:ea typeface="Calibri"/>
                <a:cs typeface="Calibri"/>
                <a:sym typeface="Calibri"/>
              </a:rPr>
              <a:t>Contents</a:t>
            </a:r>
            <a:endParaRPr sz="1400" b="0" i="0" u="none" strike="noStrike" cap="none" dirty="0">
              <a:latin typeface="Arial"/>
              <a:ea typeface="Arial"/>
              <a:cs typeface="Arial"/>
              <a:sym typeface="Arial"/>
            </a:endParaRPr>
          </a:p>
        </p:txBody>
      </p:sp>
      <p:sp>
        <p:nvSpPr>
          <p:cNvPr id="27" name="Google Shape;27;p4"/>
          <p:cNvSpPr txBox="1"/>
          <p:nvPr/>
        </p:nvSpPr>
        <p:spPr>
          <a:xfrm>
            <a:off x="1159255" y="2290409"/>
            <a:ext cx="8598894" cy="3537185"/>
          </a:xfrm>
          <a:prstGeom prst="rect">
            <a:avLst/>
          </a:prstGeom>
          <a:noFill/>
          <a:ln>
            <a:noFill/>
          </a:ln>
        </p:spPr>
        <p:txBody>
          <a:bodyPr spcFirstLastPara="1" wrap="square" lIns="91425" tIns="45700" rIns="91425" bIns="45700" anchor="ctr" anchorCtr="0">
            <a:noAutofit/>
          </a:bodyPr>
          <a:lstStyle/>
          <a:p>
            <a:pPr marL="342900" marR="0" lvl="0" indent="-342900" algn="just" rtl="0">
              <a:lnSpc>
                <a:spcPct val="100000"/>
              </a:lnSpc>
              <a:spcBef>
                <a:spcPts val="0"/>
              </a:spcBef>
              <a:spcAft>
                <a:spcPts val="0"/>
              </a:spcAft>
              <a:buClr>
                <a:schemeClr val="lt1"/>
              </a:buClr>
              <a:buSzPts val="2000"/>
              <a:buFont typeface="Arial"/>
              <a:buChar char="•"/>
            </a:pPr>
            <a:r>
              <a:rPr lang="es-PE" sz="2000" b="0" i="0" u="none" strike="noStrike" cap="none" dirty="0" err="1">
                <a:solidFill>
                  <a:schemeClr val="lt1"/>
                </a:solidFill>
                <a:latin typeface="Calibri"/>
                <a:ea typeface="Calibri"/>
                <a:cs typeface="Calibri"/>
                <a:sym typeface="Calibri"/>
              </a:rPr>
              <a:t>Introduction</a:t>
            </a:r>
            <a:endParaRPr lang="es-PE" sz="2000" b="0" i="0" u="none" strike="noStrike" cap="none" dirty="0">
              <a:solidFill>
                <a:schemeClr val="lt1"/>
              </a:solidFill>
              <a:latin typeface="Calibri"/>
              <a:ea typeface="Calibri"/>
              <a:cs typeface="Calibri"/>
              <a:sym typeface="Calibri"/>
            </a:endParaRPr>
          </a:p>
          <a:p>
            <a:pPr marL="342900" marR="0" lvl="0" indent="-342900" algn="just" rtl="0">
              <a:lnSpc>
                <a:spcPct val="100000"/>
              </a:lnSpc>
              <a:spcBef>
                <a:spcPts val="0"/>
              </a:spcBef>
              <a:spcAft>
                <a:spcPts val="0"/>
              </a:spcAft>
              <a:buClr>
                <a:schemeClr val="lt1"/>
              </a:buClr>
              <a:buSzPts val="2000"/>
              <a:buFont typeface="Arial"/>
              <a:buChar char="•"/>
            </a:pPr>
            <a:r>
              <a:rPr lang="en-US" sz="2000" dirty="0">
                <a:solidFill>
                  <a:schemeClr val="lt1"/>
                </a:solidFill>
                <a:latin typeface="Calibri"/>
                <a:cs typeface="Calibri"/>
                <a:sym typeface="Calibri"/>
              </a:rPr>
              <a:t>Problem definition</a:t>
            </a:r>
            <a:endParaRPr lang="es-MX" sz="2000" dirty="0">
              <a:solidFill>
                <a:schemeClr val="lt1"/>
              </a:solidFill>
              <a:latin typeface="Calibri"/>
              <a:cs typeface="Calibri"/>
              <a:sym typeface="Calibri"/>
            </a:endParaRPr>
          </a:p>
          <a:p>
            <a:pPr marL="342900" marR="0" lvl="0" indent="-342900" algn="just" rtl="0">
              <a:lnSpc>
                <a:spcPct val="100000"/>
              </a:lnSpc>
              <a:spcBef>
                <a:spcPts val="0"/>
              </a:spcBef>
              <a:spcAft>
                <a:spcPts val="0"/>
              </a:spcAft>
              <a:buClr>
                <a:schemeClr val="lt1"/>
              </a:buClr>
              <a:buSzPts val="2000"/>
              <a:buFont typeface="Arial"/>
              <a:buChar char="•"/>
            </a:pPr>
            <a:r>
              <a:rPr lang="es-MX" sz="2000" b="0" i="0" u="none" strike="noStrike" cap="none" dirty="0" err="1">
                <a:solidFill>
                  <a:schemeClr val="lt1"/>
                </a:solidFill>
                <a:latin typeface="Calibri"/>
                <a:ea typeface="Arial"/>
                <a:cs typeface="Calibri"/>
                <a:sym typeface="Calibri"/>
              </a:rPr>
              <a:t>History</a:t>
            </a:r>
            <a:endParaRPr lang="es-MX" sz="2000" b="0" i="0" u="none" strike="noStrike" cap="none" dirty="0">
              <a:solidFill>
                <a:schemeClr val="lt1"/>
              </a:solidFill>
              <a:latin typeface="Calibri"/>
              <a:ea typeface="Arial"/>
              <a:cs typeface="Calibri"/>
              <a:sym typeface="Calibri"/>
            </a:endParaRPr>
          </a:p>
          <a:p>
            <a:pPr marL="342900" marR="0" lvl="0" indent="-342900" algn="just" rtl="0">
              <a:lnSpc>
                <a:spcPct val="100000"/>
              </a:lnSpc>
              <a:spcBef>
                <a:spcPts val="0"/>
              </a:spcBef>
              <a:spcAft>
                <a:spcPts val="0"/>
              </a:spcAft>
              <a:buClr>
                <a:schemeClr val="lt1"/>
              </a:buClr>
              <a:buSzPts val="2000"/>
              <a:buFont typeface="Arial"/>
              <a:buChar char="•"/>
            </a:pPr>
            <a:r>
              <a:rPr lang="es-MX" sz="2000" dirty="0">
                <a:solidFill>
                  <a:schemeClr val="lt1"/>
                </a:solidFill>
                <a:latin typeface="Calibri"/>
                <a:cs typeface="Calibri"/>
                <a:sym typeface="Calibri"/>
              </a:rPr>
              <a:t>Key </a:t>
            </a:r>
            <a:r>
              <a:rPr lang="es-MX" sz="2000" dirty="0" err="1">
                <a:solidFill>
                  <a:schemeClr val="lt1"/>
                </a:solidFill>
                <a:latin typeface="Calibri"/>
                <a:cs typeface="Calibri"/>
                <a:sym typeface="Calibri"/>
              </a:rPr>
              <a:t>concepts</a:t>
            </a:r>
            <a:endParaRPr lang="es-MX" dirty="0">
              <a:solidFill>
                <a:schemeClr val="lt1"/>
              </a:solidFill>
            </a:endParaRPr>
          </a:p>
          <a:p>
            <a:pPr marL="342900" marR="0" lvl="0" indent="-342900" algn="just" rtl="0">
              <a:lnSpc>
                <a:spcPct val="100000"/>
              </a:lnSpc>
              <a:spcBef>
                <a:spcPts val="0"/>
              </a:spcBef>
              <a:spcAft>
                <a:spcPts val="0"/>
              </a:spcAft>
              <a:buClr>
                <a:schemeClr val="lt1"/>
              </a:buClr>
              <a:buSzPts val="2000"/>
              <a:buFont typeface="Arial"/>
              <a:buChar char="•"/>
            </a:pPr>
            <a:r>
              <a:rPr lang="es-MX" sz="2000" dirty="0" err="1">
                <a:solidFill>
                  <a:schemeClr val="lt1"/>
                </a:solidFill>
                <a:latin typeface="Calibri"/>
                <a:cs typeface="Calibri"/>
                <a:sym typeface="Calibri"/>
              </a:rPr>
              <a:t>Traditional</a:t>
            </a:r>
            <a:r>
              <a:rPr lang="es-MX" sz="2000" dirty="0">
                <a:solidFill>
                  <a:schemeClr val="lt1"/>
                </a:solidFill>
                <a:latin typeface="Calibri"/>
                <a:cs typeface="Calibri"/>
                <a:sym typeface="Calibri"/>
              </a:rPr>
              <a:t> </a:t>
            </a:r>
            <a:r>
              <a:rPr lang="es-MX" sz="2000" dirty="0" err="1">
                <a:solidFill>
                  <a:schemeClr val="lt1"/>
                </a:solidFill>
                <a:latin typeface="Calibri"/>
                <a:cs typeface="Calibri"/>
                <a:sym typeface="Calibri"/>
              </a:rPr>
              <a:t>methods</a:t>
            </a:r>
            <a:endParaRPr lang="es-MX" sz="2000" dirty="0">
              <a:solidFill>
                <a:schemeClr val="lt1"/>
              </a:solidFill>
              <a:latin typeface="Calibri"/>
              <a:cs typeface="Calibri"/>
              <a:sym typeface="Calibri"/>
            </a:endParaRPr>
          </a:p>
          <a:p>
            <a:pPr marL="342900" marR="0" lvl="0" indent="-342900" algn="just" rtl="0">
              <a:lnSpc>
                <a:spcPct val="100000"/>
              </a:lnSpc>
              <a:spcBef>
                <a:spcPts val="0"/>
              </a:spcBef>
              <a:spcAft>
                <a:spcPts val="0"/>
              </a:spcAft>
              <a:buClr>
                <a:schemeClr val="lt1"/>
              </a:buClr>
              <a:buSzPts val="2000"/>
              <a:buFont typeface="Arial"/>
              <a:buChar char="•"/>
            </a:pPr>
            <a:r>
              <a:rPr lang="es-MX" sz="2000" dirty="0">
                <a:solidFill>
                  <a:schemeClr val="lt1"/>
                </a:solidFill>
                <a:latin typeface="Calibri"/>
                <a:cs typeface="Calibri"/>
                <a:sym typeface="Calibri"/>
              </a:rPr>
              <a:t>Modern </a:t>
            </a:r>
            <a:r>
              <a:rPr lang="es-MX" sz="2000" dirty="0" err="1">
                <a:solidFill>
                  <a:schemeClr val="lt1"/>
                </a:solidFill>
                <a:latin typeface="Calibri"/>
                <a:cs typeface="Calibri"/>
                <a:sym typeface="Calibri"/>
              </a:rPr>
              <a:t>algorithms</a:t>
            </a:r>
            <a:endParaRPr lang="es-MX" sz="2000" dirty="0">
              <a:solidFill>
                <a:schemeClr val="lt1"/>
              </a:solidFill>
              <a:latin typeface="Calibri"/>
              <a:cs typeface="Calibri"/>
              <a:sym typeface="Calibri"/>
            </a:endParaRPr>
          </a:p>
          <a:p>
            <a:pPr marL="342900" marR="0" lvl="0" indent="-342900" algn="just" rtl="0">
              <a:lnSpc>
                <a:spcPct val="100000"/>
              </a:lnSpc>
              <a:spcBef>
                <a:spcPts val="0"/>
              </a:spcBef>
              <a:spcAft>
                <a:spcPts val="0"/>
              </a:spcAft>
              <a:buClr>
                <a:schemeClr val="lt1"/>
              </a:buClr>
              <a:buSzPts val="2000"/>
              <a:buFont typeface="Arial"/>
              <a:buChar char="•"/>
            </a:pPr>
            <a:r>
              <a:rPr lang="es-MX" sz="2000" dirty="0">
                <a:solidFill>
                  <a:schemeClr val="lt1"/>
                </a:solidFill>
                <a:latin typeface="Calibri"/>
                <a:cs typeface="Calibri"/>
                <a:sym typeface="Calibri"/>
              </a:rPr>
              <a:t>Demo</a:t>
            </a:r>
          </a:p>
        </p:txBody>
      </p:sp>
      <p:sp>
        <p:nvSpPr>
          <p:cNvPr id="28" name="Google Shape;28;p4"/>
          <p:cNvSpPr txBox="1"/>
          <p:nvPr/>
        </p:nvSpPr>
        <p:spPr>
          <a:xfrm>
            <a:off x="369202" y="182371"/>
            <a:ext cx="5390154" cy="25107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200"/>
              <a:buFont typeface="Calibri"/>
              <a:buNone/>
            </a:pPr>
            <a:r>
              <a:rPr lang="en-US" sz="1200" b="0" i="0" u="none" strike="noStrike" cap="none" dirty="0">
                <a:solidFill>
                  <a:schemeClr val="lt1"/>
                </a:solidFill>
                <a:latin typeface="Calibri"/>
                <a:ea typeface="Calibri"/>
                <a:cs typeface="Calibri"/>
                <a:sym typeface="Calibri"/>
              </a:rPr>
              <a:t>Anomaly Detection in Brain MRI</a:t>
            </a:r>
            <a:endParaRPr sz="1400" b="0" i="0" u="none" strike="noStrike" cap="none" dirty="0">
              <a:solidFill>
                <a:srgbClr val="000000"/>
              </a:solidFill>
              <a:latin typeface="Arial"/>
              <a:ea typeface="Arial"/>
              <a:cs typeface="Arial"/>
              <a:sym typeface="Arial"/>
            </a:endParaRPr>
          </a:p>
        </p:txBody>
      </p:sp>
      <p:sp>
        <p:nvSpPr>
          <p:cNvPr id="29" name="Google Shape;29;p4"/>
          <p:cNvSpPr txBox="1"/>
          <p:nvPr/>
        </p:nvSpPr>
        <p:spPr>
          <a:xfrm>
            <a:off x="6469753" y="199304"/>
            <a:ext cx="5390154" cy="251072"/>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1200"/>
              <a:buFont typeface="Calibri"/>
              <a:buNone/>
            </a:pP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
          <a:extLst>
            <a:ext uri="{FF2B5EF4-FFF2-40B4-BE49-F238E27FC236}">
              <a16:creationId xmlns:a16="http://schemas.microsoft.com/office/drawing/2014/main" id="{25C2F79F-4D17-56C4-D172-4B5FC1041471}"/>
            </a:ext>
          </a:extLst>
        </p:cNvPr>
        <p:cNvGrpSpPr/>
        <p:nvPr/>
      </p:nvGrpSpPr>
      <p:grpSpPr>
        <a:xfrm>
          <a:off x="0" y="0"/>
          <a:ext cx="0" cy="0"/>
          <a:chOff x="0" y="0"/>
          <a:chExt cx="0" cy="0"/>
        </a:xfrm>
      </p:grpSpPr>
      <p:sp>
        <p:nvSpPr>
          <p:cNvPr id="45" name="Google Shape;45;p6">
            <a:extLst>
              <a:ext uri="{FF2B5EF4-FFF2-40B4-BE49-F238E27FC236}">
                <a16:creationId xmlns:a16="http://schemas.microsoft.com/office/drawing/2014/main" id="{95FF1287-74D6-5C92-6D98-2F8C6FE60B8B}"/>
              </a:ext>
            </a:extLst>
          </p:cNvPr>
          <p:cNvSpPr txBox="1"/>
          <p:nvPr/>
        </p:nvSpPr>
        <p:spPr>
          <a:xfrm>
            <a:off x="369202" y="199304"/>
            <a:ext cx="5390154" cy="25107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dirty="0">
                <a:solidFill>
                  <a:schemeClr val="tx1"/>
                </a:solidFill>
                <a:latin typeface="Calibri"/>
                <a:ea typeface="Calibri"/>
                <a:cs typeface="Calibri"/>
                <a:sym typeface="Calibri"/>
              </a:rPr>
              <a:t>Anomaly Detection in Brain MRI</a:t>
            </a:r>
            <a:endParaRPr sz="1400" b="0" i="0" u="none" strike="noStrike" cap="none" dirty="0">
              <a:solidFill>
                <a:srgbClr val="000000"/>
              </a:solidFill>
              <a:latin typeface="Arial"/>
              <a:ea typeface="Arial"/>
              <a:cs typeface="Arial"/>
              <a:sym typeface="Arial"/>
            </a:endParaRPr>
          </a:p>
        </p:txBody>
      </p:sp>
      <p:sp>
        <p:nvSpPr>
          <p:cNvPr id="46" name="Google Shape;46;p6">
            <a:extLst>
              <a:ext uri="{FF2B5EF4-FFF2-40B4-BE49-F238E27FC236}">
                <a16:creationId xmlns:a16="http://schemas.microsoft.com/office/drawing/2014/main" id="{60AC386A-25C7-AD19-CCE0-8BE3C376566E}"/>
              </a:ext>
            </a:extLst>
          </p:cNvPr>
          <p:cNvSpPr txBox="1"/>
          <p:nvPr/>
        </p:nvSpPr>
        <p:spPr>
          <a:xfrm>
            <a:off x="6469753" y="199304"/>
            <a:ext cx="5390154" cy="251072"/>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endParaRPr sz="1400" b="0" i="0" u="none" strike="noStrike" cap="none" dirty="0">
              <a:solidFill>
                <a:srgbClr val="000000"/>
              </a:solidFill>
              <a:latin typeface="Arial"/>
              <a:ea typeface="Arial"/>
              <a:cs typeface="Arial"/>
              <a:sym typeface="Arial"/>
            </a:endParaRPr>
          </a:p>
        </p:txBody>
      </p:sp>
      <p:sp>
        <p:nvSpPr>
          <p:cNvPr id="47" name="Google Shape;47;p6">
            <a:extLst>
              <a:ext uri="{FF2B5EF4-FFF2-40B4-BE49-F238E27FC236}">
                <a16:creationId xmlns:a16="http://schemas.microsoft.com/office/drawing/2014/main" id="{FC5AB86C-BDBE-99B9-EA29-4A8ADD16EA24}"/>
              </a:ext>
            </a:extLst>
          </p:cNvPr>
          <p:cNvSpPr txBox="1"/>
          <p:nvPr/>
        </p:nvSpPr>
        <p:spPr>
          <a:xfrm>
            <a:off x="2149714" y="2317257"/>
            <a:ext cx="1797597" cy="261735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lt1"/>
              </a:buClr>
              <a:buSzPts val="20000"/>
              <a:buFont typeface="Arial"/>
              <a:buNone/>
            </a:pPr>
            <a:r>
              <a:rPr lang="es-PE" sz="20000" b="1" i="0" u="none" strike="noStrike" cap="none" dirty="0">
                <a:solidFill>
                  <a:schemeClr val="tx1"/>
                </a:solidFill>
                <a:latin typeface="Calibri"/>
                <a:ea typeface="Calibri"/>
                <a:cs typeface="Calibri"/>
                <a:sym typeface="Calibri"/>
              </a:rPr>
              <a:t>1</a:t>
            </a:r>
            <a:endParaRPr sz="20000" b="1" i="0" u="none" strike="noStrike" cap="none" dirty="0">
              <a:solidFill>
                <a:schemeClr val="tx1"/>
              </a:solidFill>
              <a:latin typeface="Calibri"/>
              <a:ea typeface="Calibri"/>
              <a:cs typeface="Calibri"/>
              <a:sym typeface="Calibri"/>
            </a:endParaRPr>
          </a:p>
        </p:txBody>
      </p:sp>
      <p:sp>
        <p:nvSpPr>
          <p:cNvPr id="48" name="Google Shape;48;p6">
            <a:extLst>
              <a:ext uri="{FF2B5EF4-FFF2-40B4-BE49-F238E27FC236}">
                <a16:creationId xmlns:a16="http://schemas.microsoft.com/office/drawing/2014/main" id="{E3D5E916-10B0-D85E-AAF8-C9E2BDA51814}"/>
              </a:ext>
            </a:extLst>
          </p:cNvPr>
          <p:cNvSpPr txBox="1"/>
          <p:nvPr/>
        </p:nvSpPr>
        <p:spPr>
          <a:xfrm>
            <a:off x="4383197" y="3066557"/>
            <a:ext cx="5911685" cy="111874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3800"/>
              <a:buFont typeface="Arial"/>
              <a:buNone/>
            </a:pPr>
            <a:r>
              <a:rPr lang="es-PE" sz="6000" b="1" i="0" u="none" strike="noStrike" cap="none" dirty="0" err="1">
                <a:solidFill>
                  <a:schemeClr val="tx1"/>
                </a:solidFill>
                <a:latin typeface="Calibri"/>
                <a:ea typeface="Calibri"/>
                <a:cs typeface="Calibri"/>
                <a:sym typeface="Calibri"/>
              </a:rPr>
              <a:t>Introduction</a:t>
            </a:r>
            <a:endParaRPr sz="6000" b="1" i="0" u="none" strike="noStrike" cap="none" dirty="0">
              <a:solidFill>
                <a:schemeClr val="tx1"/>
              </a:solidFill>
              <a:latin typeface="Calibri"/>
              <a:ea typeface="Calibri"/>
              <a:cs typeface="Calibri"/>
              <a:sym typeface="Calibri"/>
            </a:endParaRPr>
          </a:p>
        </p:txBody>
      </p:sp>
    </p:spTree>
    <p:extLst>
      <p:ext uri="{BB962C8B-B14F-4D97-AF65-F5344CB8AC3E}">
        <p14:creationId xmlns:p14="http://schemas.microsoft.com/office/powerpoint/2010/main" val="2055498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
          <a:extLst>
            <a:ext uri="{FF2B5EF4-FFF2-40B4-BE49-F238E27FC236}">
              <a16:creationId xmlns:a16="http://schemas.microsoft.com/office/drawing/2014/main" id="{A601A9D7-BC35-4D58-67A1-2B35D2C1621A}"/>
            </a:ext>
          </a:extLst>
        </p:cNvPr>
        <p:cNvGrpSpPr/>
        <p:nvPr/>
      </p:nvGrpSpPr>
      <p:grpSpPr>
        <a:xfrm>
          <a:off x="0" y="0"/>
          <a:ext cx="0" cy="0"/>
          <a:chOff x="0" y="0"/>
          <a:chExt cx="0" cy="0"/>
        </a:xfrm>
      </p:grpSpPr>
      <p:sp>
        <p:nvSpPr>
          <p:cNvPr id="45" name="Google Shape;45;p6">
            <a:extLst>
              <a:ext uri="{FF2B5EF4-FFF2-40B4-BE49-F238E27FC236}">
                <a16:creationId xmlns:a16="http://schemas.microsoft.com/office/drawing/2014/main" id="{125314BD-20E4-EEA6-8CC0-4D964C58DFEE}"/>
              </a:ext>
            </a:extLst>
          </p:cNvPr>
          <p:cNvSpPr txBox="1"/>
          <p:nvPr/>
        </p:nvSpPr>
        <p:spPr>
          <a:xfrm>
            <a:off x="369202" y="199304"/>
            <a:ext cx="5390154" cy="25107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dirty="0">
                <a:solidFill>
                  <a:schemeClr val="tx1"/>
                </a:solidFill>
                <a:latin typeface="Calibri"/>
                <a:ea typeface="Calibri"/>
                <a:cs typeface="Calibri"/>
                <a:sym typeface="Calibri"/>
              </a:rPr>
              <a:t>Anomaly Detection in Brain MRI</a:t>
            </a:r>
            <a:endParaRPr sz="1400" b="0" i="0" u="none" strike="noStrike" cap="none" dirty="0">
              <a:solidFill>
                <a:srgbClr val="000000"/>
              </a:solidFill>
              <a:latin typeface="Arial"/>
              <a:ea typeface="Arial"/>
              <a:cs typeface="Arial"/>
              <a:sym typeface="Arial"/>
            </a:endParaRPr>
          </a:p>
        </p:txBody>
      </p:sp>
      <p:sp>
        <p:nvSpPr>
          <p:cNvPr id="46" name="Google Shape;46;p6">
            <a:extLst>
              <a:ext uri="{FF2B5EF4-FFF2-40B4-BE49-F238E27FC236}">
                <a16:creationId xmlns:a16="http://schemas.microsoft.com/office/drawing/2014/main" id="{4EAC2476-A741-0C4A-A15B-0D9413B2017F}"/>
              </a:ext>
            </a:extLst>
          </p:cNvPr>
          <p:cNvSpPr txBox="1"/>
          <p:nvPr/>
        </p:nvSpPr>
        <p:spPr>
          <a:xfrm>
            <a:off x="6469753" y="199304"/>
            <a:ext cx="5390154" cy="251072"/>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200"/>
              <a:buFont typeface="Calibri"/>
              <a:buNone/>
            </a:pPr>
            <a:endParaRPr sz="1400" b="0" i="0" u="none" strike="noStrike" cap="none" dirty="0">
              <a:solidFill>
                <a:srgbClr val="000000"/>
              </a:solidFill>
              <a:latin typeface="Arial"/>
              <a:ea typeface="Arial"/>
              <a:cs typeface="Arial"/>
              <a:sym typeface="Arial"/>
            </a:endParaRPr>
          </a:p>
        </p:txBody>
      </p:sp>
      <p:sp>
        <p:nvSpPr>
          <p:cNvPr id="47" name="Google Shape;47;p6">
            <a:extLst>
              <a:ext uri="{FF2B5EF4-FFF2-40B4-BE49-F238E27FC236}">
                <a16:creationId xmlns:a16="http://schemas.microsoft.com/office/drawing/2014/main" id="{4007028D-0BDF-E348-6F85-AF17D55AD552}"/>
              </a:ext>
            </a:extLst>
          </p:cNvPr>
          <p:cNvSpPr txBox="1"/>
          <p:nvPr/>
        </p:nvSpPr>
        <p:spPr>
          <a:xfrm>
            <a:off x="2149714" y="2317257"/>
            <a:ext cx="1797597" cy="261735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lt1"/>
              </a:buClr>
              <a:buSzPts val="20000"/>
              <a:buFont typeface="Arial"/>
              <a:buNone/>
            </a:pPr>
            <a:r>
              <a:rPr lang="es-PE" sz="20000" b="1" dirty="0">
                <a:solidFill>
                  <a:schemeClr val="tx1"/>
                </a:solidFill>
                <a:latin typeface="Calibri"/>
                <a:ea typeface="Calibri"/>
                <a:cs typeface="Calibri"/>
                <a:sym typeface="Calibri"/>
              </a:rPr>
              <a:t>2</a:t>
            </a:r>
            <a:endParaRPr sz="20000" b="1" i="0" u="none" strike="noStrike" cap="none" dirty="0">
              <a:solidFill>
                <a:schemeClr val="tx1"/>
              </a:solidFill>
              <a:latin typeface="Calibri"/>
              <a:ea typeface="Calibri"/>
              <a:cs typeface="Calibri"/>
              <a:sym typeface="Calibri"/>
            </a:endParaRPr>
          </a:p>
        </p:txBody>
      </p:sp>
      <p:sp>
        <p:nvSpPr>
          <p:cNvPr id="48" name="Google Shape;48;p6">
            <a:extLst>
              <a:ext uri="{FF2B5EF4-FFF2-40B4-BE49-F238E27FC236}">
                <a16:creationId xmlns:a16="http://schemas.microsoft.com/office/drawing/2014/main" id="{13B2D133-25D9-FB23-8E9B-1D7A6509B9C5}"/>
              </a:ext>
            </a:extLst>
          </p:cNvPr>
          <p:cNvSpPr txBox="1"/>
          <p:nvPr/>
        </p:nvSpPr>
        <p:spPr>
          <a:xfrm>
            <a:off x="4383197" y="3066557"/>
            <a:ext cx="6624772" cy="111874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3800"/>
              <a:buFont typeface="Arial"/>
              <a:buNone/>
            </a:pPr>
            <a:r>
              <a:rPr lang="es-PE" sz="6000" b="1" i="0" u="none" strike="noStrike" cap="none" dirty="0" err="1">
                <a:solidFill>
                  <a:schemeClr val="tx1"/>
                </a:solidFill>
                <a:latin typeface="Calibri"/>
                <a:ea typeface="Calibri"/>
                <a:cs typeface="Calibri"/>
                <a:sym typeface="Calibri"/>
              </a:rPr>
              <a:t>Pro</a:t>
            </a:r>
            <a:r>
              <a:rPr lang="es-PE" sz="6000" b="1" dirty="0" err="1">
                <a:solidFill>
                  <a:schemeClr val="tx1"/>
                </a:solidFill>
                <a:latin typeface="Calibri"/>
                <a:ea typeface="Calibri"/>
                <a:cs typeface="Calibri"/>
                <a:sym typeface="Calibri"/>
              </a:rPr>
              <a:t>blem</a:t>
            </a:r>
            <a:r>
              <a:rPr lang="es-PE" sz="6000" b="1" dirty="0">
                <a:solidFill>
                  <a:schemeClr val="tx1"/>
                </a:solidFill>
                <a:latin typeface="Calibri"/>
                <a:ea typeface="Calibri"/>
                <a:cs typeface="Calibri"/>
                <a:sym typeface="Calibri"/>
              </a:rPr>
              <a:t> </a:t>
            </a:r>
            <a:r>
              <a:rPr lang="es-PE" sz="6000" b="1" dirty="0" err="1">
                <a:solidFill>
                  <a:schemeClr val="tx1"/>
                </a:solidFill>
                <a:latin typeface="Calibri"/>
                <a:ea typeface="Calibri"/>
                <a:cs typeface="Calibri"/>
                <a:sym typeface="Calibri"/>
              </a:rPr>
              <a:t>definition</a:t>
            </a:r>
            <a:endParaRPr sz="6000" b="1" i="0" u="none" strike="noStrike" cap="none" dirty="0">
              <a:solidFill>
                <a:schemeClr val="tx1"/>
              </a:solidFill>
              <a:latin typeface="Calibri"/>
              <a:ea typeface="Calibri"/>
              <a:cs typeface="Calibri"/>
              <a:sym typeface="Calibri"/>
            </a:endParaRPr>
          </a:p>
        </p:txBody>
      </p:sp>
    </p:spTree>
    <p:extLst>
      <p:ext uri="{BB962C8B-B14F-4D97-AF65-F5344CB8AC3E}">
        <p14:creationId xmlns:p14="http://schemas.microsoft.com/office/powerpoint/2010/main" val="886456284"/>
      </p:ext>
    </p:extLst>
  </p:cSld>
  <p:clrMapOvr>
    <a:masterClrMapping/>
  </p:clrMapOvr>
</p:sld>
</file>

<file path=ppt/theme/theme1.xml><?xml version="1.0" encoding="utf-8"?>
<a:theme xmlns:a="http://schemas.openxmlformats.org/drawingml/2006/main" name="Tema de Office">
  <a:themeElements>
    <a:clrScheme name="Tema d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1327</TotalTime>
  <Words>1778</Words>
  <Application>Microsoft Office PowerPoint</Application>
  <PresentationFormat>Widescreen</PresentationFormat>
  <Paragraphs>242</Paragraphs>
  <Slides>38</Slides>
  <Notes>38</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Söhne</vt: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Jeremy Matos Cangalaya</cp:lastModifiedBy>
  <cp:revision>36</cp:revision>
  <dcterms:modified xsi:type="dcterms:W3CDTF">2024-02-10T06:23:06Z</dcterms:modified>
</cp:coreProperties>
</file>